
<file path=[Content_Types].xml><?xml version="1.0" encoding="utf-8"?>
<Types xmlns="http://schemas.openxmlformats.org/package/2006/content-types">
  <Default Extension="emf" ContentType="image/x-emf"/>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3"/>
  </p:notesMasterIdLst>
  <p:sldIdLst>
    <p:sldId id="261" r:id="rId2"/>
    <p:sldId id="306" r:id="rId3"/>
    <p:sldId id="307" r:id="rId4"/>
    <p:sldId id="308" r:id="rId5"/>
    <p:sldId id="309" r:id="rId6"/>
    <p:sldId id="256" r:id="rId7"/>
    <p:sldId id="381" r:id="rId8"/>
    <p:sldId id="257" r:id="rId9"/>
    <p:sldId id="258" r:id="rId10"/>
    <p:sldId id="259" r:id="rId11"/>
    <p:sldId id="260" r:id="rId12"/>
    <p:sldId id="382" r:id="rId13"/>
    <p:sldId id="383" r:id="rId14"/>
    <p:sldId id="384" r:id="rId15"/>
    <p:sldId id="385" r:id="rId16"/>
    <p:sldId id="390" r:id="rId17"/>
    <p:sldId id="386" r:id="rId18"/>
    <p:sldId id="387" r:id="rId19"/>
    <p:sldId id="416" r:id="rId20"/>
    <p:sldId id="388" r:id="rId21"/>
    <p:sldId id="373" r:id="rId22"/>
    <p:sldId id="417" r:id="rId23"/>
    <p:sldId id="389" r:id="rId24"/>
    <p:sldId id="418" r:id="rId25"/>
    <p:sldId id="419" r:id="rId26"/>
    <p:sldId id="420" r:id="rId27"/>
    <p:sldId id="421" r:id="rId28"/>
    <p:sldId id="422" r:id="rId29"/>
    <p:sldId id="423" r:id="rId30"/>
    <p:sldId id="424" r:id="rId31"/>
    <p:sldId id="352" r:id="rId32"/>
    <p:sldId id="425" r:id="rId33"/>
    <p:sldId id="426" r:id="rId34"/>
    <p:sldId id="427" r:id="rId35"/>
    <p:sldId id="407" r:id="rId36"/>
    <p:sldId id="428" r:id="rId37"/>
    <p:sldId id="429" r:id="rId38"/>
    <p:sldId id="430" r:id="rId39"/>
    <p:sldId id="431" r:id="rId40"/>
    <p:sldId id="432" r:id="rId41"/>
    <p:sldId id="433" r:id="rId42"/>
    <p:sldId id="411" r:id="rId43"/>
    <p:sldId id="442" r:id="rId44"/>
    <p:sldId id="434" r:id="rId45"/>
    <p:sldId id="363" r:id="rId46"/>
    <p:sldId id="436" r:id="rId47"/>
    <p:sldId id="437" r:id="rId48"/>
    <p:sldId id="438" r:id="rId49"/>
    <p:sldId id="440" r:id="rId50"/>
    <p:sldId id="443" r:id="rId51"/>
    <p:sldId id="296" r:id="rId52"/>
  </p:sldIdLst>
  <p:sldSz cx="12192000" cy="6858000"/>
  <p:notesSz cx="6858000" cy="9144000"/>
  <p:embeddedFontLst>
    <p:embeddedFont>
      <p:font typeface="Cambria Math" panose="02040503050406030204" pitchFamily="18" charset="0"/>
      <p:regular r:id="rId54"/>
    </p:embeddedFont>
    <p:embeddedFont>
      <p:font typeface="IRANSans" panose="020B0506030804020204" pitchFamily="34" charset="-78"/>
      <p:regular r:id="rId55"/>
      <p:bold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A3A5"/>
    <a:srgbClr val="ADCECF"/>
    <a:srgbClr val="42978A"/>
    <a:srgbClr val="17F189"/>
    <a:srgbClr val="E05CA0"/>
    <a:srgbClr val="008C40"/>
    <a:srgbClr val="9260A8"/>
    <a:srgbClr val="D28436"/>
    <a:srgbClr val="ED93BC"/>
    <a:srgbClr val="75C0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032" y="72"/>
      </p:cViewPr>
      <p:guideLst/>
    </p:cSldViewPr>
  </p:slideViewPr>
  <p:notesTextViewPr>
    <p:cViewPr>
      <p:scale>
        <a:sx n="1" d="1"/>
        <a:sy n="1" d="1"/>
      </p:scale>
      <p:origin x="0" y="0"/>
    </p:cViewPr>
  </p:notesTextViewPr>
  <p:sorterViewPr>
    <p:cViewPr varScale="1">
      <p:scale>
        <a:sx n="100" d="100"/>
        <a:sy n="100" d="100"/>
      </p:scale>
      <p:origin x="0" y="-1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91DB71-27A6-4E27-A9E3-CD0E59C33A16}" type="datetimeFigureOut">
              <a:rPr lang="en-US" smtClean="0"/>
              <a:t>4/17/2026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163674-20C7-4958-87D0-7663703FDE30}" type="slidenum">
              <a:rPr lang="en-US" smtClean="0"/>
              <a:t>‹#›</a:t>
            </a:fld>
            <a:endParaRPr lang="en-US"/>
          </a:p>
        </p:txBody>
      </p:sp>
    </p:spTree>
    <p:extLst>
      <p:ext uri="{BB962C8B-B14F-4D97-AF65-F5344CB8AC3E}">
        <p14:creationId xmlns:p14="http://schemas.microsoft.com/office/powerpoint/2010/main" val="1506570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BCFC-8125-483F-133B-0705148749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F70BCD-5443-930E-7421-3CAC051735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56A3C8-D5CF-EB8B-3027-E86A47E0D4D4}"/>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5" name="Footer Placeholder 4">
            <a:extLst>
              <a:ext uri="{FF2B5EF4-FFF2-40B4-BE49-F238E27FC236}">
                <a16:creationId xmlns:a16="http://schemas.microsoft.com/office/drawing/2014/main" id="{1A52BB40-AF1A-5A58-2E3D-AA79BF0054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21D4FC-5968-EF7E-BCA0-FD0ECC42077D}"/>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2292878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DBB2-80EB-C997-4A2B-BBF7BB17B2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794C48-5346-C6BA-0541-B730A4C5F1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56A5B-0188-8EBE-4EF1-623D5D49D3F3}"/>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5" name="Footer Placeholder 4">
            <a:extLst>
              <a:ext uri="{FF2B5EF4-FFF2-40B4-BE49-F238E27FC236}">
                <a16:creationId xmlns:a16="http://schemas.microsoft.com/office/drawing/2014/main" id="{7FB115D5-6337-3C27-239F-74208A3B77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EC5E51-0CB0-3DED-697E-8113CFAEADF1}"/>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180279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12F79-CA12-D20E-1AA9-234F830D42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5C561A-E497-82BF-6DD6-C602553CB2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31643B-DBAD-23FA-8055-7F8132EDCCD5}"/>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5" name="Footer Placeholder 4">
            <a:extLst>
              <a:ext uri="{FF2B5EF4-FFF2-40B4-BE49-F238E27FC236}">
                <a16:creationId xmlns:a16="http://schemas.microsoft.com/office/drawing/2014/main" id="{9460A477-1989-F52A-5F74-6F7EF5FF39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CE01AD-6544-4BB4-4184-8446BB28985E}"/>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1339273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B36F1-F1A6-FC1D-1F5F-DA464AD22B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1752B-64D7-5439-ACA5-036B86B143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B9AC71-ACDE-2654-2757-B9E2F195D5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FA24FE-8BB5-9DE6-CE93-FBB5700A3865}"/>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6" name="Footer Placeholder 5">
            <a:extLst>
              <a:ext uri="{FF2B5EF4-FFF2-40B4-BE49-F238E27FC236}">
                <a16:creationId xmlns:a16="http://schemas.microsoft.com/office/drawing/2014/main" id="{C1CB22F7-AEE6-A544-9132-80C2BB67F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8BB5A3-7CEF-4BE2-5EAC-478FCE14090F}"/>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6126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83E0-D5AF-289B-DA19-780D168D24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6922B8A-4F69-957F-4460-7D54AC0D7C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67BC3F-D781-8E22-9C23-1E57E72F6F8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507E18-0BE8-4D48-5899-276968BED1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2DF780-A8AC-5823-FF9B-B86E7F9A5D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74EC09-0C98-F018-1ECD-988C1BECDC17}"/>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8" name="Footer Placeholder 7">
            <a:extLst>
              <a:ext uri="{FF2B5EF4-FFF2-40B4-BE49-F238E27FC236}">
                <a16:creationId xmlns:a16="http://schemas.microsoft.com/office/drawing/2014/main" id="{5D8E9500-7D61-5B5F-72A1-E5ACDCD651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935041E-02A1-7B83-E852-FC26D95F2E01}"/>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28715446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AC174-1274-4597-A12B-D41F660DA5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1EF076-CBF7-15C7-2538-4EA374CE11B3}"/>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4" name="Footer Placeholder 3">
            <a:extLst>
              <a:ext uri="{FF2B5EF4-FFF2-40B4-BE49-F238E27FC236}">
                <a16:creationId xmlns:a16="http://schemas.microsoft.com/office/drawing/2014/main" id="{E2BAEE84-DDED-54D6-0523-8563273E4F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EAE13F-D368-650A-5CA9-4B47DBD04F8E}"/>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394236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1C59FD-4146-7B74-1146-C708CA83CA51}"/>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3" name="Footer Placeholder 2">
            <a:extLst>
              <a:ext uri="{FF2B5EF4-FFF2-40B4-BE49-F238E27FC236}">
                <a16:creationId xmlns:a16="http://schemas.microsoft.com/office/drawing/2014/main" id="{15A608BC-4E91-3389-17FA-D82833B27E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1BEFEC-C99D-32AD-6E50-D819688AFA0E}"/>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3948497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B1861-B89D-2B50-5483-3ED6841EB2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AB5FC0-943E-08F2-A4CC-0F0030135A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3E7A12-FCA8-700C-2744-90F414BC5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CE2E13-BA19-3685-1384-6CB6394F509C}"/>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6" name="Footer Placeholder 5">
            <a:extLst>
              <a:ext uri="{FF2B5EF4-FFF2-40B4-BE49-F238E27FC236}">
                <a16:creationId xmlns:a16="http://schemas.microsoft.com/office/drawing/2014/main" id="{BE615837-C160-97E0-94AA-F8A265260F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460CFA-44E4-1262-36FB-DEAF34B9C706}"/>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3841733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FEEC-1C57-7619-4E48-1CA056E551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E3F784-A9C6-1982-B7EA-FF3F730F86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CF1590-E8EF-A8E3-728B-DEE797F381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BCE06A-C11C-A701-55B4-A22525C6B5B9}"/>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6" name="Footer Placeholder 5">
            <a:extLst>
              <a:ext uri="{FF2B5EF4-FFF2-40B4-BE49-F238E27FC236}">
                <a16:creationId xmlns:a16="http://schemas.microsoft.com/office/drawing/2014/main" id="{034D9F1C-FEB4-1EC3-DD38-8084C58708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465BA4-93B3-663F-2B16-18B8D4ED1B21}"/>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1620276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277B-8DB9-0778-264E-01A34E9699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85DF13-60A4-FEA7-A5AD-46B1B12867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1CBE87-AE75-66B2-CE60-80D8DAEC3841}"/>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5" name="Footer Placeholder 4">
            <a:extLst>
              <a:ext uri="{FF2B5EF4-FFF2-40B4-BE49-F238E27FC236}">
                <a16:creationId xmlns:a16="http://schemas.microsoft.com/office/drawing/2014/main" id="{380BC0F7-5C9E-7962-A48D-2A57028B40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ED4D66-A1DA-8141-62D1-4DDF927BE5DF}"/>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1004146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87B531-4FA6-AE86-4899-DB9579AFE66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27CE3F-37CA-99CF-5C25-CB48619111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4F5450-CE39-9AB2-2078-54E129219B83}"/>
              </a:ext>
            </a:extLst>
          </p:cNvPr>
          <p:cNvSpPr>
            <a:spLocks noGrp="1"/>
          </p:cNvSpPr>
          <p:nvPr>
            <p:ph type="dt" sz="half" idx="10"/>
          </p:nvPr>
        </p:nvSpPr>
        <p:spPr/>
        <p:txBody>
          <a:bodyPr/>
          <a:lstStyle/>
          <a:p>
            <a:fld id="{BB34FFBD-5166-4511-93A0-E52AC9775A84}" type="datetimeFigureOut">
              <a:rPr lang="en-US" smtClean="0"/>
              <a:t>4/17/2026</a:t>
            </a:fld>
            <a:endParaRPr lang="en-US"/>
          </a:p>
        </p:txBody>
      </p:sp>
      <p:sp>
        <p:nvSpPr>
          <p:cNvPr id="5" name="Footer Placeholder 4">
            <a:extLst>
              <a:ext uri="{FF2B5EF4-FFF2-40B4-BE49-F238E27FC236}">
                <a16:creationId xmlns:a16="http://schemas.microsoft.com/office/drawing/2014/main" id="{76D54C2C-592E-6707-4FBC-9742352C51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A6FA97-D443-56EB-6FDB-08D6D8AA6578}"/>
              </a:ext>
            </a:extLst>
          </p:cNvPr>
          <p:cNvSpPr>
            <a:spLocks noGrp="1"/>
          </p:cNvSpPr>
          <p:nvPr>
            <p:ph type="sldNum" sz="quarter" idx="12"/>
          </p:nvPr>
        </p:nvSpPr>
        <p:spPr/>
        <p:txBody>
          <a:bodyPr/>
          <a:lstStyle/>
          <a:p>
            <a:fld id="{5544F4D2-23CF-48F4-BD9C-268970B08F63}" type="slidenum">
              <a:rPr lang="en-US" smtClean="0"/>
              <a:t>‹#›</a:t>
            </a:fld>
            <a:endParaRPr lang="en-US"/>
          </a:p>
        </p:txBody>
      </p:sp>
    </p:spTree>
    <p:extLst>
      <p:ext uri="{BB962C8B-B14F-4D97-AF65-F5344CB8AC3E}">
        <p14:creationId xmlns:p14="http://schemas.microsoft.com/office/powerpoint/2010/main" val="4034482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1E7D51-F69D-BA78-FE3A-23E15E3805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59E5B2-DE18-5E6E-3491-94FBC458CE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FEC246-8C93-B249-B13D-2FA9B1D3EA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4FFBD-5166-4511-93A0-E52AC9775A84}" type="datetimeFigureOut">
              <a:rPr lang="en-US" smtClean="0"/>
              <a:t>4/17/2026</a:t>
            </a:fld>
            <a:endParaRPr lang="en-US"/>
          </a:p>
        </p:txBody>
      </p:sp>
      <p:sp>
        <p:nvSpPr>
          <p:cNvPr id="5" name="Footer Placeholder 4">
            <a:extLst>
              <a:ext uri="{FF2B5EF4-FFF2-40B4-BE49-F238E27FC236}">
                <a16:creationId xmlns:a16="http://schemas.microsoft.com/office/drawing/2014/main" id="{7257648F-9505-932C-2E6D-6C805487F0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6FB30F-8725-F9DC-F097-554CABD71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4F4D2-23CF-48F4-BD9C-268970B08F63}" type="slidenum">
              <a:rPr lang="en-US" smtClean="0"/>
              <a:t>‹#›</a:t>
            </a:fld>
            <a:endParaRPr lang="en-US"/>
          </a:p>
        </p:txBody>
      </p:sp>
    </p:spTree>
    <p:extLst>
      <p:ext uri="{BB962C8B-B14F-4D97-AF65-F5344CB8AC3E}">
        <p14:creationId xmlns:p14="http://schemas.microsoft.com/office/powerpoint/2010/main" val="35306566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tm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tm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jfif"/><Relationship Id="rId2" Type="http://schemas.openxmlformats.org/officeDocument/2006/relationships/image" Target="../media/image25.tmp"/><Relationship Id="rId1" Type="http://schemas.openxmlformats.org/officeDocument/2006/relationships/slideLayout" Target="../slideLayouts/slideLayout7.xml"/><Relationship Id="rId5" Type="http://schemas.openxmlformats.org/officeDocument/2006/relationships/image" Target="../media/image28.jpg"/><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25.tmp"/><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7.tmp"/><Relationship Id="rId2" Type="http://schemas.openxmlformats.org/officeDocument/2006/relationships/image" Target="../media/image25.tmp"/><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jp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41.tmp"/><Relationship Id="rId2" Type="http://schemas.openxmlformats.org/officeDocument/2006/relationships/image" Target="../media/image25.tmp"/><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3.tmp"/><Relationship Id="rId2" Type="http://schemas.openxmlformats.org/officeDocument/2006/relationships/image" Target="../media/image25.tmp"/><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6.tmp"/><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7.tmp"/><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25.tmp"/><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tmp"/><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2.tmp"/><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7.xml"/><Relationship Id="rId5" Type="http://schemas.openxmlformats.org/officeDocument/2006/relationships/image" Target="../media/image70.emf"/><Relationship Id="rId4" Type="http://schemas.openxmlformats.org/officeDocument/2006/relationships/image" Target="../media/image69.emf"/></Relationships>
</file>

<file path=ppt/slides/_rels/slide49.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tmp"/><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71.tmp"/><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4A32468-4F68-CFF3-4988-A9529E7B27EA}"/>
              </a:ext>
            </a:extLst>
          </p:cNvPr>
          <p:cNvSpPr/>
          <p:nvPr/>
        </p:nvSpPr>
        <p:spPr>
          <a:xfrm>
            <a:off x="-130627" y="0"/>
            <a:ext cx="12322627" cy="6858000"/>
          </a:xfrm>
          <a:prstGeom prst="rect">
            <a:avLst/>
          </a:prstGeom>
          <a:solidFill>
            <a:srgbClr val="4297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8C52C6F0-0B5C-BD0A-9DB1-60A1332B43AC}"/>
              </a:ext>
            </a:extLst>
          </p:cNvPr>
          <p:cNvSpPr/>
          <p:nvPr/>
        </p:nvSpPr>
        <p:spPr>
          <a:xfrm>
            <a:off x="378602" y="382555"/>
            <a:ext cx="11592574" cy="5985587"/>
          </a:xfrm>
          <a:prstGeom prst="roundRect">
            <a:avLst>
              <a:gd name="adj" fmla="val 8975"/>
            </a:avLst>
          </a:prstGeom>
          <a:solidFill>
            <a:schemeClr val="accent4">
              <a:lumMod val="20000"/>
              <a:lumOff val="80000"/>
            </a:schemeClr>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F2BA5EE-6C72-DAA6-AB9E-81769FB56A3F}"/>
              </a:ext>
            </a:extLst>
          </p:cNvPr>
          <p:cNvPicPr>
            <a:picLocks noChangeAspect="1"/>
          </p:cNvPicPr>
          <p:nvPr/>
        </p:nvPicPr>
        <p:blipFill>
          <a:blip r:embed="rId2">
            <a:extLst>
              <a:ext uri="{28A0092B-C50C-407E-A947-70E740481C1C}">
                <a14:useLocalDpi xmlns:a14="http://schemas.microsoft.com/office/drawing/2010/main" val="0"/>
              </a:ext>
            </a:extLst>
          </a:blip>
          <a:srcRect t="1096" b="8366"/>
          <a:stretch>
            <a:fillRect/>
          </a:stretch>
        </p:blipFill>
        <p:spPr>
          <a:xfrm>
            <a:off x="-130627" y="0"/>
            <a:ext cx="5477068" cy="6858000"/>
          </a:xfrm>
          <a:prstGeom prst="rect">
            <a:avLst/>
          </a:prstGeom>
        </p:spPr>
      </p:pic>
      <p:sp>
        <p:nvSpPr>
          <p:cNvPr id="12" name="TextBox 11">
            <a:extLst>
              <a:ext uri="{FF2B5EF4-FFF2-40B4-BE49-F238E27FC236}">
                <a16:creationId xmlns:a16="http://schemas.microsoft.com/office/drawing/2014/main" id="{BD2150B3-B67D-E892-B8CC-74871BA20A63}"/>
              </a:ext>
            </a:extLst>
          </p:cNvPr>
          <p:cNvSpPr txBox="1"/>
          <p:nvPr/>
        </p:nvSpPr>
        <p:spPr>
          <a:xfrm>
            <a:off x="6579498" y="451683"/>
            <a:ext cx="4963886" cy="1515800"/>
          </a:xfrm>
          <a:prstGeom prst="rect">
            <a:avLst/>
          </a:prstGeom>
          <a:noFill/>
        </p:spPr>
        <p:txBody>
          <a:bodyPr wrap="square" rtlCol="0">
            <a:spAutoFit/>
          </a:bodyPr>
          <a:lstStyle/>
          <a:p>
            <a:pPr algn="r" rtl="1">
              <a:lnSpc>
                <a:spcPct val="150000"/>
              </a:lnSpc>
            </a:pPr>
            <a:r>
              <a:rPr lang="fa-IR" sz="3600" b="1" dirty="0"/>
              <a:t>فصل هفتم</a:t>
            </a:r>
          </a:p>
          <a:p>
            <a:pPr algn="r" rtl="1">
              <a:lnSpc>
                <a:spcPct val="150000"/>
              </a:lnSpc>
            </a:pPr>
            <a:r>
              <a:rPr lang="fa-IR" sz="2800" b="1" dirty="0"/>
              <a:t>              زمین‌شناسی ایران</a:t>
            </a:r>
            <a:endParaRPr lang="en-US" sz="2800" b="1" dirty="0"/>
          </a:p>
        </p:txBody>
      </p:sp>
      <p:pic>
        <p:nvPicPr>
          <p:cNvPr id="14" name="Picture 13">
            <a:extLst>
              <a:ext uri="{FF2B5EF4-FFF2-40B4-BE49-F238E27FC236}">
                <a16:creationId xmlns:a16="http://schemas.microsoft.com/office/drawing/2014/main" id="{B17D761E-5E58-54E9-F792-9F1BEED45C3A}"/>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5959012" y="1444676"/>
            <a:ext cx="5249886" cy="5285122"/>
          </a:xfrm>
          <a:prstGeom prst="rect">
            <a:avLst/>
          </a:prstGeom>
        </p:spPr>
      </p:pic>
    </p:spTree>
    <p:extLst>
      <p:ext uri="{BB962C8B-B14F-4D97-AF65-F5344CB8AC3E}">
        <p14:creationId xmlns:p14="http://schemas.microsoft.com/office/powerpoint/2010/main" val="38517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0EE7E9A-998F-F4EB-4224-07A56BE8FBE9}"/>
              </a:ext>
            </a:extLst>
          </p:cNvPr>
          <p:cNvSpPr/>
          <p:nvPr/>
        </p:nvSpPr>
        <p:spPr>
          <a:xfrm>
            <a:off x="948614" y="74645"/>
            <a:ext cx="10089499" cy="6783355"/>
          </a:xfrm>
          <a:prstGeom prst="rect">
            <a:avLst/>
          </a:prstGeom>
          <a:noFill/>
          <a:ln w="7620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BA068B7-ADCC-5D76-0F93-ED16701F33FD}"/>
              </a:ext>
            </a:extLst>
          </p:cNvPr>
          <p:cNvPicPr>
            <a:picLocks noChangeAspect="1"/>
          </p:cNvPicPr>
          <p:nvPr/>
        </p:nvPicPr>
        <p:blipFill rotWithShape="1">
          <a:blip r:embed="rId2"/>
          <a:srcRect l="-369" t="42282" r="-184" b="596"/>
          <a:stretch/>
        </p:blipFill>
        <p:spPr>
          <a:xfrm>
            <a:off x="0" y="1091336"/>
            <a:ext cx="12173776" cy="47391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206977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9D3A7AB1-3A69-0EFB-F8E1-DDED7A2EE136}"/>
              </a:ext>
            </a:extLst>
          </p:cNvPr>
          <p:cNvSpPr/>
          <p:nvPr/>
        </p:nvSpPr>
        <p:spPr>
          <a:xfrm flipV="1">
            <a:off x="108860" y="83975"/>
            <a:ext cx="11983613" cy="6671388"/>
          </a:xfrm>
          <a:prstGeom prst="snip1Rect">
            <a:avLst>
              <a:gd name="adj" fmla="val 12678"/>
            </a:avLst>
          </a:prstGeom>
          <a:solidFill>
            <a:srgbClr val="EED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Top Corners One Rounded and One Snipped 4">
            <a:extLst>
              <a:ext uri="{FF2B5EF4-FFF2-40B4-BE49-F238E27FC236}">
                <a16:creationId xmlns:a16="http://schemas.microsoft.com/office/drawing/2014/main" id="{DB46A54A-9438-8980-BBF1-99B2C5C35D8F}"/>
              </a:ext>
            </a:extLst>
          </p:cNvPr>
          <p:cNvSpPr/>
          <p:nvPr/>
        </p:nvSpPr>
        <p:spPr>
          <a:xfrm rot="5400000">
            <a:off x="3195736" y="-2327989"/>
            <a:ext cx="5728994" cy="11187407"/>
          </a:xfrm>
          <a:prstGeom prst="snipRoundRect">
            <a:avLst>
              <a:gd name="adj1" fmla="val 0"/>
              <a:gd name="adj2" fmla="val 14284"/>
            </a:avLst>
          </a:prstGeom>
          <a:noFill/>
          <a:ln w="762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94EA111-BFE1-EDF3-EB7A-A75AA59BE8FA}"/>
              </a:ext>
            </a:extLst>
          </p:cNvPr>
          <p:cNvPicPr>
            <a:picLocks noChangeAspect="1"/>
          </p:cNvPicPr>
          <p:nvPr/>
        </p:nvPicPr>
        <p:blipFill>
          <a:blip r:embed="rId2"/>
          <a:stretch>
            <a:fillRect/>
          </a:stretch>
        </p:blipFill>
        <p:spPr>
          <a:xfrm>
            <a:off x="2015471" y="273713"/>
            <a:ext cx="8089523" cy="6253822"/>
          </a:xfrm>
          <a:prstGeom prst="rect">
            <a:avLst/>
          </a:prstGeom>
          <a:ln>
            <a:noFill/>
          </a:ln>
          <a:effectLst>
            <a:outerShdw blurRad="190500" algn="tl" rotWithShape="0">
              <a:srgbClr val="000000">
                <a:alpha val="70000"/>
              </a:srgbClr>
            </a:outerShdw>
          </a:effectLst>
        </p:spPr>
      </p:pic>
      <p:sp>
        <p:nvSpPr>
          <p:cNvPr id="7" name="Rectangle 6">
            <a:extLst>
              <a:ext uri="{FF2B5EF4-FFF2-40B4-BE49-F238E27FC236}">
                <a16:creationId xmlns:a16="http://schemas.microsoft.com/office/drawing/2014/main" id="{3283484C-346E-91DA-908E-3428996ECA22}"/>
              </a:ext>
            </a:extLst>
          </p:cNvPr>
          <p:cNvSpPr/>
          <p:nvPr/>
        </p:nvSpPr>
        <p:spPr>
          <a:xfrm>
            <a:off x="2015471" y="6213011"/>
            <a:ext cx="2006080" cy="3172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fa-IR" sz="1600" dirty="0">
                <a:solidFill>
                  <a:schemeClr val="tx1"/>
                </a:solidFill>
              </a:rPr>
              <a:t>تصویر ماهواره‌ای ایران</a:t>
            </a:r>
            <a:endParaRPr lang="en-US" sz="1600" dirty="0">
              <a:solidFill>
                <a:schemeClr val="tx1"/>
              </a:solidFill>
            </a:endParaRPr>
          </a:p>
        </p:txBody>
      </p:sp>
    </p:spTree>
    <p:extLst>
      <p:ext uri="{BB962C8B-B14F-4D97-AF65-F5344CB8AC3E}">
        <p14:creationId xmlns:p14="http://schemas.microsoft.com/office/powerpoint/2010/main" val="539648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269D222E-38BE-0F61-798F-C1F4AEF91481}"/>
              </a:ext>
            </a:extLst>
          </p:cNvPr>
          <p:cNvSpPr/>
          <p:nvPr/>
        </p:nvSpPr>
        <p:spPr>
          <a:xfrm flipV="1">
            <a:off x="0" y="-3"/>
            <a:ext cx="12192000" cy="6847755"/>
          </a:xfrm>
          <a:prstGeom prst="snip1Rect">
            <a:avLst>
              <a:gd name="adj" fmla="val 2325"/>
            </a:avLst>
          </a:prstGeom>
          <a:solidFill>
            <a:srgbClr val="EED8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F0AD4EF-0490-1FDC-4BC1-A293B1AA7864}"/>
              </a:ext>
            </a:extLst>
          </p:cNvPr>
          <p:cNvSpPr txBox="1"/>
          <p:nvPr/>
        </p:nvSpPr>
        <p:spPr>
          <a:xfrm>
            <a:off x="261255" y="102504"/>
            <a:ext cx="11765901" cy="2135200"/>
          </a:xfrm>
          <a:prstGeom prst="rect">
            <a:avLst/>
          </a:prstGeom>
          <a:noFill/>
        </p:spPr>
        <p:txBody>
          <a:bodyPr wrap="square" rtlCol="0">
            <a:spAutoFit/>
          </a:bodyPr>
          <a:lstStyle/>
          <a:p>
            <a:pPr algn="justLow" rtl="1">
              <a:lnSpc>
                <a:spcPct val="150000"/>
              </a:lnSpc>
            </a:pPr>
            <a:r>
              <a:rPr lang="fa-IR" dirty="0"/>
              <a:t>ایران، به نظر بسیاری از زمین‌شناسان جهان که از مناطق مختلف آن بازدید کرده‌اند، </a:t>
            </a:r>
            <a:r>
              <a:rPr lang="fa-IR" dirty="0">
                <a:solidFill>
                  <a:srgbClr val="C00000"/>
                </a:solidFill>
              </a:rPr>
              <a:t>بهشت زمین‌شناسی</a:t>
            </a:r>
            <a:r>
              <a:rPr lang="fa-IR" dirty="0"/>
              <a:t> است. به راستی، چه عواملی باعث این تفکر شده است؟ </a:t>
            </a:r>
            <a:r>
              <a:rPr lang="fa-IR" dirty="0">
                <a:solidFill>
                  <a:srgbClr val="C00000"/>
                </a:solidFill>
              </a:rPr>
              <a:t>پدیده‌های متنوع کم‌ نظیری </a:t>
            </a:r>
            <a:r>
              <a:rPr lang="fa-IR" dirty="0"/>
              <a:t>مانند آتشفشان‌های نیمه‌فعال، گل‌فشان‌های متعدد، چشمه‌ها، غارها، گنبد‌های نمکی و ... در نقاط مختلف ایران یافت می‌شود که پژوهشگران زیادی را از سراسر جهان به خود علاقه‌مند کرده است. </a:t>
            </a:r>
            <a:r>
              <a:rPr lang="fa-IR" dirty="0">
                <a:solidFill>
                  <a:srgbClr val="C00000"/>
                </a:solidFill>
              </a:rPr>
              <a:t>زمین‌شناسان از حدود دویست سال پیش تاکنون</a:t>
            </a:r>
            <a:r>
              <a:rPr lang="fa-IR" dirty="0"/>
              <a:t>، پژوهش‌های زیادی بر روی مناطق مختلف ایران انجام داده‌اند ولی هنوز ناشناخته‌های بسیاری وجود دارد که توجه پژوهشگران را به خود جلب می‌کند.</a:t>
            </a:r>
            <a:endParaRPr lang="en-US" dirty="0"/>
          </a:p>
        </p:txBody>
      </p:sp>
      <p:sp>
        <p:nvSpPr>
          <p:cNvPr id="12" name="TextBox 11">
            <a:extLst>
              <a:ext uri="{FF2B5EF4-FFF2-40B4-BE49-F238E27FC236}">
                <a16:creationId xmlns:a16="http://schemas.microsoft.com/office/drawing/2014/main" id="{75B31667-192E-7834-5772-FA8D33085168}"/>
              </a:ext>
            </a:extLst>
          </p:cNvPr>
          <p:cNvSpPr txBox="1"/>
          <p:nvPr/>
        </p:nvSpPr>
        <p:spPr>
          <a:xfrm>
            <a:off x="1938525" y="5791988"/>
            <a:ext cx="2837034" cy="338554"/>
          </a:xfrm>
          <a:prstGeom prst="rect">
            <a:avLst/>
          </a:prstGeom>
          <a:noFill/>
        </p:spPr>
        <p:txBody>
          <a:bodyPr wrap="square" rtlCol="0">
            <a:spAutoFit/>
          </a:bodyPr>
          <a:lstStyle/>
          <a:p>
            <a:pPr algn="r" rtl="1"/>
            <a:r>
              <a:rPr lang="fa-IR" sz="1600" dirty="0"/>
              <a:t>ناپیوستگی دگرشیب راور _ کرمان</a:t>
            </a:r>
            <a:endParaRPr lang="en-US" sz="1600" dirty="0"/>
          </a:p>
        </p:txBody>
      </p:sp>
      <p:sp>
        <p:nvSpPr>
          <p:cNvPr id="14" name="TextBox 13">
            <a:extLst>
              <a:ext uri="{FF2B5EF4-FFF2-40B4-BE49-F238E27FC236}">
                <a16:creationId xmlns:a16="http://schemas.microsoft.com/office/drawing/2014/main" id="{B0D71D64-E027-BBA0-5A1D-051FAF8A08E4}"/>
              </a:ext>
            </a:extLst>
          </p:cNvPr>
          <p:cNvSpPr txBox="1"/>
          <p:nvPr/>
        </p:nvSpPr>
        <p:spPr>
          <a:xfrm>
            <a:off x="7005977" y="5699655"/>
            <a:ext cx="3493328" cy="430887"/>
          </a:xfrm>
          <a:prstGeom prst="rect">
            <a:avLst/>
          </a:prstGeom>
          <a:noFill/>
        </p:spPr>
        <p:txBody>
          <a:bodyPr wrap="square" rtlCol="0">
            <a:spAutoFit/>
          </a:bodyPr>
          <a:lstStyle/>
          <a:p>
            <a:pPr algn="justLow" rtl="1">
              <a:lnSpc>
                <a:spcPct val="150000"/>
              </a:lnSpc>
            </a:pPr>
            <a:r>
              <a:rPr lang="fa-IR" sz="1600" dirty="0"/>
              <a:t>تاقدیس امامقلی قوچان _ خراسان رضوی</a:t>
            </a:r>
            <a:endParaRPr lang="en-US" sz="1600" dirty="0"/>
          </a:p>
        </p:txBody>
      </p:sp>
      <p:pic>
        <p:nvPicPr>
          <p:cNvPr id="5" name="Picture 4">
            <a:extLst>
              <a:ext uri="{FF2B5EF4-FFF2-40B4-BE49-F238E27FC236}">
                <a16:creationId xmlns:a16="http://schemas.microsoft.com/office/drawing/2014/main" id="{C9542EDF-F1B6-03CB-0CA2-0F37A465D26D}"/>
              </a:ext>
            </a:extLst>
          </p:cNvPr>
          <p:cNvPicPr>
            <a:picLocks noChangeAspect="1"/>
          </p:cNvPicPr>
          <p:nvPr/>
        </p:nvPicPr>
        <p:blipFill>
          <a:blip r:embed="rId2"/>
          <a:stretch>
            <a:fillRect/>
          </a:stretch>
        </p:blipFill>
        <p:spPr>
          <a:xfrm>
            <a:off x="6922002" y="2645233"/>
            <a:ext cx="3661279" cy="2907487"/>
          </a:xfrm>
          <a:prstGeom prst="rect">
            <a:avLst/>
          </a:prstGeom>
          <a:ln>
            <a:noFill/>
          </a:ln>
          <a:effectLst>
            <a:outerShdw blurRad="190500" algn="tl" rotWithShape="0">
              <a:srgbClr val="000000">
                <a:alpha val="70000"/>
              </a:srgbClr>
            </a:outerShdw>
          </a:effectLst>
        </p:spPr>
      </p:pic>
      <p:pic>
        <p:nvPicPr>
          <p:cNvPr id="8" name="Picture 7">
            <a:extLst>
              <a:ext uri="{FF2B5EF4-FFF2-40B4-BE49-F238E27FC236}">
                <a16:creationId xmlns:a16="http://schemas.microsoft.com/office/drawing/2014/main" id="{3A1BC332-DB47-1CA1-E65C-4A82278FDD75}"/>
              </a:ext>
            </a:extLst>
          </p:cNvPr>
          <p:cNvPicPr>
            <a:picLocks noChangeAspect="1"/>
          </p:cNvPicPr>
          <p:nvPr/>
        </p:nvPicPr>
        <p:blipFill>
          <a:blip r:embed="rId3"/>
          <a:srcRect t="6189"/>
          <a:stretch>
            <a:fillRect/>
          </a:stretch>
        </p:blipFill>
        <p:spPr>
          <a:xfrm>
            <a:off x="1791078" y="2645233"/>
            <a:ext cx="2984481" cy="295073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43358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AB732166-76A5-8108-317C-1AFBFA112122}"/>
              </a:ext>
            </a:extLst>
          </p:cNvPr>
          <p:cNvSpPr/>
          <p:nvPr/>
        </p:nvSpPr>
        <p:spPr>
          <a:xfrm>
            <a:off x="421433" y="2071396"/>
            <a:ext cx="6522098" cy="4175505"/>
          </a:xfrm>
          <a:prstGeom prst="round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Single Corner Snipped 1">
            <a:extLst>
              <a:ext uri="{FF2B5EF4-FFF2-40B4-BE49-F238E27FC236}">
                <a16:creationId xmlns:a16="http://schemas.microsoft.com/office/drawing/2014/main" id="{037FAEFD-0FC9-ECBA-EDB9-BE66550EDAEE}"/>
              </a:ext>
            </a:extLst>
          </p:cNvPr>
          <p:cNvSpPr/>
          <p:nvPr/>
        </p:nvSpPr>
        <p:spPr>
          <a:xfrm flipV="1">
            <a:off x="177282" y="139957"/>
            <a:ext cx="11887199" cy="624055"/>
          </a:xfrm>
          <a:prstGeom prst="snip1Rect">
            <a:avLst>
              <a:gd name="adj" fmla="val 50000"/>
            </a:avLst>
          </a:prstGeom>
          <a:solidFill>
            <a:srgbClr val="B052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CA46390-9FB6-1356-31EC-8BFAFE4109F8}"/>
              </a:ext>
            </a:extLst>
          </p:cNvPr>
          <p:cNvSpPr txBox="1"/>
          <p:nvPr/>
        </p:nvSpPr>
        <p:spPr>
          <a:xfrm>
            <a:off x="622817" y="2279220"/>
            <a:ext cx="6097554" cy="3797193"/>
          </a:xfrm>
          <a:prstGeom prst="rect">
            <a:avLst/>
          </a:prstGeom>
          <a:noFill/>
        </p:spPr>
        <p:txBody>
          <a:bodyPr wrap="square">
            <a:spAutoFit/>
          </a:bodyPr>
          <a:lstStyle/>
          <a:p>
            <a:pPr algn="justLow" rtl="1">
              <a:lnSpc>
                <a:spcPct val="150000"/>
              </a:lnSpc>
            </a:pPr>
            <a:r>
              <a:rPr lang="fa-IR" sz="1800" b="0" i="0" u="none" strike="noStrike" baseline="0" dirty="0">
                <a:latin typeface="BMitra"/>
              </a:rPr>
              <a:t>بر اساس نظریه وگنر یک قاره واحد به نام </a:t>
            </a:r>
            <a:r>
              <a:rPr lang="fa-IR" sz="1800" b="0" i="0" u="none" strike="noStrike" baseline="0" dirty="0">
                <a:solidFill>
                  <a:srgbClr val="C00000"/>
                </a:solidFill>
                <a:latin typeface="BMitra"/>
              </a:rPr>
              <a:t>پانگه‌آ </a:t>
            </a:r>
            <a:r>
              <a:rPr lang="fa-IR" dirty="0">
                <a:solidFill>
                  <a:srgbClr val="C00000"/>
                </a:solidFill>
                <a:latin typeface="BMitra"/>
              </a:rPr>
              <a:t>(</a:t>
            </a:r>
            <a:r>
              <a:rPr lang="fa-IR" sz="1800" b="0" i="0" u="none" strike="noStrike" baseline="0" dirty="0">
                <a:solidFill>
                  <a:srgbClr val="C00000"/>
                </a:solidFill>
                <a:latin typeface="BMitra"/>
              </a:rPr>
              <a:t>تمام</a:t>
            </a:r>
            <a:r>
              <a:rPr lang="fa-IR" dirty="0">
                <a:solidFill>
                  <a:srgbClr val="C00000"/>
                </a:solidFill>
                <a:latin typeface="BMitra"/>
              </a:rPr>
              <a:t> </a:t>
            </a:r>
            <a:r>
              <a:rPr lang="fa-IR" sz="1800" b="0" i="0" u="none" strike="noStrike" baseline="0" dirty="0">
                <a:solidFill>
                  <a:srgbClr val="C00000"/>
                </a:solidFill>
                <a:latin typeface="BMitra"/>
              </a:rPr>
              <a:t>خشکی‌ها</a:t>
            </a:r>
            <a:r>
              <a:rPr lang="fa-IR" dirty="0">
                <a:solidFill>
                  <a:srgbClr val="C00000"/>
                </a:solidFill>
                <a:latin typeface="BMitra"/>
              </a:rPr>
              <a:t>)</a:t>
            </a:r>
            <a:r>
              <a:rPr lang="fa-IR" sz="1800" b="0" i="0" u="none" strike="noStrike" baseline="0" dirty="0">
                <a:solidFill>
                  <a:srgbClr val="C00000"/>
                </a:solidFill>
                <a:latin typeface="BMitra"/>
              </a:rPr>
              <a:t> </a:t>
            </a:r>
            <a:r>
              <a:rPr lang="fa-IR" sz="1800" b="0" i="0" u="none" strike="noStrike" baseline="0" dirty="0">
                <a:latin typeface="BMitra"/>
              </a:rPr>
              <a:t>در میان </a:t>
            </a:r>
            <a:r>
              <a:rPr lang="fa-IR" sz="1800" b="0" i="0" u="none" strike="noStrike" baseline="0" dirty="0">
                <a:solidFill>
                  <a:srgbClr val="C00000"/>
                </a:solidFill>
                <a:latin typeface="BMitra"/>
              </a:rPr>
              <a:t>تنها اقیانوس آن زمان یعنی پانتالاسا </a:t>
            </a:r>
            <a:r>
              <a:rPr lang="fa-IR" sz="1800" b="0" i="0" u="none" strike="noStrike" baseline="0" dirty="0">
                <a:latin typeface="BMitra"/>
              </a:rPr>
              <a:t>قرار داشت. ابر‌قاره پانگه‌آ </a:t>
            </a:r>
            <a:r>
              <a:rPr lang="fa-IR" sz="1800" b="0" i="0" u="none" strike="noStrike" baseline="0" dirty="0">
                <a:solidFill>
                  <a:srgbClr val="C00000"/>
                </a:solidFill>
                <a:latin typeface="BMitra"/>
              </a:rPr>
              <a:t>به دو قاره لوراسیا و گندوانا </a:t>
            </a:r>
            <a:r>
              <a:rPr lang="fa-IR" sz="1800" b="0" i="0" u="none" strike="noStrike" baseline="0" dirty="0">
                <a:latin typeface="BMitra"/>
              </a:rPr>
              <a:t>تقسیم شد و در حد‌ فاصل آنها </a:t>
            </a:r>
            <a:r>
              <a:rPr lang="fa-IR" sz="1800" b="0" i="0" u="none" strike="noStrike" baseline="0" dirty="0">
                <a:solidFill>
                  <a:srgbClr val="C00000"/>
                </a:solidFill>
                <a:latin typeface="BMitra"/>
              </a:rPr>
              <a:t>اقیانوس تتیس </a:t>
            </a:r>
            <a:r>
              <a:rPr lang="fa-IR" sz="1800" b="0" i="0" u="none" strike="noStrike" baseline="0" dirty="0">
                <a:latin typeface="BMitra"/>
              </a:rPr>
              <a:t>کهن شکل گرفت (شکل 1-7). مطالعات نشان می‌دهد که سرزمین ایران، تاریخ تکوین پیچیده‌ای</a:t>
            </a:r>
            <a:r>
              <a:rPr lang="fa-IR" dirty="0">
                <a:latin typeface="BMitra"/>
              </a:rPr>
              <a:t> </a:t>
            </a:r>
            <a:r>
              <a:rPr lang="fa-IR" sz="1800" b="0" i="0" u="none" strike="noStrike" baseline="0" dirty="0">
                <a:latin typeface="BMitra"/>
              </a:rPr>
              <a:t>را پشت سر گذاشته است. گرچه در حال حاضر پوسته ایران‌زمین</a:t>
            </a:r>
            <a:r>
              <a:rPr lang="fa-IR" dirty="0">
                <a:latin typeface="BMitra"/>
              </a:rPr>
              <a:t> </a:t>
            </a:r>
            <a:r>
              <a:rPr lang="fa-IR" sz="1800" b="0" i="0" u="none" strike="noStrike" baseline="0" dirty="0">
                <a:latin typeface="BMitra"/>
              </a:rPr>
              <a:t>یکپارچه و به ظاهر همگن است اما بخش‌های مختلفی که اکنون ایران‌زمین را تشکیل می‌دهند، در دوره‌های مختلف زمین‌شناسی، قسمت‌هایی از ابر‌قاره گندوانا و لوراسیا بوده‌اند.</a:t>
            </a:r>
            <a:endParaRPr lang="en-US" dirty="0"/>
          </a:p>
        </p:txBody>
      </p:sp>
      <p:cxnSp>
        <p:nvCxnSpPr>
          <p:cNvPr id="6" name="Straight Connector 5">
            <a:extLst>
              <a:ext uri="{FF2B5EF4-FFF2-40B4-BE49-F238E27FC236}">
                <a16:creationId xmlns:a16="http://schemas.microsoft.com/office/drawing/2014/main" id="{4B10B4E4-41DF-70FC-4FC9-A47BC34C83D8}"/>
              </a:ext>
            </a:extLst>
          </p:cNvPr>
          <p:cNvCxnSpPr>
            <a:cxnSpLocks/>
          </p:cNvCxnSpPr>
          <p:nvPr/>
        </p:nvCxnSpPr>
        <p:spPr>
          <a:xfrm>
            <a:off x="254000" y="1500152"/>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EEA08EAC-896A-1651-1C12-BCF23704E731}"/>
              </a:ext>
            </a:extLst>
          </p:cNvPr>
          <p:cNvSpPr txBox="1"/>
          <p:nvPr/>
        </p:nvSpPr>
        <p:spPr>
          <a:xfrm>
            <a:off x="8439539" y="1013219"/>
            <a:ext cx="3389343" cy="461665"/>
          </a:xfrm>
          <a:prstGeom prst="rect">
            <a:avLst/>
          </a:prstGeom>
          <a:noFill/>
        </p:spPr>
        <p:txBody>
          <a:bodyPr wrap="square">
            <a:spAutoFit/>
          </a:bodyPr>
          <a:lstStyle/>
          <a:p>
            <a:pPr algn="r" rtl="1"/>
            <a:r>
              <a:rPr lang="fa-IR" sz="2400" b="1" i="0" u="none" strike="noStrike" baseline="0" dirty="0">
                <a:solidFill>
                  <a:srgbClr val="EC74A2"/>
                </a:solidFill>
                <a:latin typeface="BMitraBold"/>
              </a:rPr>
              <a:t>تاریخچه زمین‌شناسی ایران</a:t>
            </a:r>
            <a:endParaRPr lang="en-US" sz="2400" dirty="0">
              <a:solidFill>
                <a:srgbClr val="EC74A2"/>
              </a:solidFill>
            </a:endParaRPr>
          </a:p>
        </p:txBody>
      </p:sp>
      <p:pic>
        <p:nvPicPr>
          <p:cNvPr id="11" name="Picture 10">
            <a:extLst>
              <a:ext uri="{FF2B5EF4-FFF2-40B4-BE49-F238E27FC236}">
                <a16:creationId xmlns:a16="http://schemas.microsoft.com/office/drawing/2014/main" id="{6E90F0E2-BEFC-B617-4164-997DFDFE73B2}"/>
              </a:ext>
            </a:extLst>
          </p:cNvPr>
          <p:cNvPicPr>
            <a:picLocks noChangeAspect="1"/>
          </p:cNvPicPr>
          <p:nvPr/>
        </p:nvPicPr>
        <p:blipFill>
          <a:blip r:embed="rId2"/>
          <a:stretch>
            <a:fillRect/>
          </a:stretch>
        </p:blipFill>
        <p:spPr>
          <a:xfrm>
            <a:off x="7380514" y="1984206"/>
            <a:ext cx="4347287" cy="4315321"/>
          </a:xfrm>
          <a:prstGeom prst="rect">
            <a:avLst/>
          </a:prstGeom>
        </p:spPr>
      </p:pic>
      <p:sp>
        <p:nvSpPr>
          <p:cNvPr id="13" name="TextBox 12">
            <a:extLst>
              <a:ext uri="{FF2B5EF4-FFF2-40B4-BE49-F238E27FC236}">
                <a16:creationId xmlns:a16="http://schemas.microsoft.com/office/drawing/2014/main" id="{FAF3BF5C-DDBF-962E-A4D0-552F0021EEBA}"/>
              </a:ext>
            </a:extLst>
          </p:cNvPr>
          <p:cNvSpPr txBox="1"/>
          <p:nvPr/>
        </p:nvSpPr>
        <p:spPr>
          <a:xfrm>
            <a:off x="10856166" y="6246904"/>
            <a:ext cx="972716"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شکل1_7</a:t>
            </a:r>
            <a:endParaRPr lang="en-US" sz="1600" dirty="0">
              <a:solidFill>
                <a:srgbClr val="008C40"/>
              </a:solidFill>
            </a:endParaRPr>
          </a:p>
        </p:txBody>
      </p:sp>
    </p:spTree>
    <p:extLst>
      <p:ext uri="{BB962C8B-B14F-4D97-AF65-F5344CB8AC3E}">
        <p14:creationId xmlns:p14="http://schemas.microsoft.com/office/powerpoint/2010/main" val="3848100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BE810CF-1E2F-09BD-1807-8119D0ED797A}"/>
              </a:ext>
            </a:extLst>
          </p:cNvPr>
          <p:cNvSpPr/>
          <p:nvPr/>
        </p:nvSpPr>
        <p:spPr>
          <a:xfrm>
            <a:off x="345233" y="522514"/>
            <a:ext cx="11495314" cy="1903445"/>
          </a:xfrm>
          <a:prstGeom prst="round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2881705-9E19-FBE7-F372-3CBFB0588D57}"/>
              </a:ext>
            </a:extLst>
          </p:cNvPr>
          <p:cNvSpPr txBox="1"/>
          <p:nvPr/>
        </p:nvSpPr>
        <p:spPr>
          <a:xfrm>
            <a:off x="587825" y="824212"/>
            <a:ext cx="11056775" cy="1304203"/>
          </a:xfrm>
          <a:prstGeom prst="rect">
            <a:avLst/>
          </a:prstGeom>
          <a:noFill/>
        </p:spPr>
        <p:txBody>
          <a:bodyPr wrap="square">
            <a:spAutoFit/>
          </a:bodyPr>
          <a:lstStyle/>
          <a:p>
            <a:pPr algn="justLow" rtl="1">
              <a:lnSpc>
                <a:spcPct val="150000"/>
              </a:lnSpc>
            </a:pPr>
            <a:r>
              <a:rPr lang="fa-IR" sz="1800" b="0" i="0" u="none" strike="noStrike" baseline="0" dirty="0">
                <a:solidFill>
                  <a:schemeClr val="bg1"/>
                </a:solidFill>
                <a:latin typeface="BMitra"/>
              </a:rPr>
              <a:t>تعیین سن </a:t>
            </a:r>
            <a:r>
              <a:rPr lang="fa-IR" sz="1800" b="0" i="0" u="none" strike="noStrike" baseline="0" dirty="0">
                <a:solidFill>
                  <a:srgbClr val="FFFF00"/>
                </a:solidFill>
                <a:latin typeface="BMitra"/>
              </a:rPr>
              <a:t>سنگ‌های مناطق مختلف ایران </a:t>
            </a:r>
            <a:r>
              <a:rPr lang="fa-IR" sz="1800" b="0" i="0" u="none" strike="noStrike" baseline="0" dirty="0">
                <a:solidFill>
                  <a:schemeClr val="bg1"/>
                </a:solidFill>
                <a:latin typeface="BMitra"/>
              </a:rPr>
              <a:t>نشان می‌دهد که در مقایسه با سنگ‌های قدیمی یافت شده در آمریکای شمالی، آفریقا، هند، سیبری، استرالیا و عربستان بسیار </a:t>
            </a:r>
            <a:r>
              <a:rPr lang="fa-IR" sz="1800" b="0" i="0" u="none" strike="noStrike" baseline="0" dirty="0">
                <a:solidFill>
                  <a:srgbClr val="FFFF00"/>
                </a:solidFill>
                <a:latin typeface="BMitra"/>
              </a:rPr>
              <a:t>جوان‌تر </a:t>
            </a:r>
            <a:r>
              <a:rPr lang="fa-IR" sz="1800" b="0" i="0" u="none" strike="noStrike" baseline="0" dirty="0">
                <a:solidFill>
                  <a:schemeClr val="bg1"/>
                </a:solidFill>
                <a:latin typeface="BMitra"/>
              </a:rPr>
              <a:t>هستند، به‌گونه‌ای که قدیمی‌ترین سنگ‌های کشف شده در ایران بین </a:t>
            </a:r>
            <a:r>
              <a:rPr lang="fa-IR" sz="1800" b="0" i="0" u="none" strike="noStrike" baseline="0" dirty="0">
                <a:solidFill>
                  <a:srgbClr val="FFFF00"/>
                </a:solidFill>
                <a:latin typeface="BMitra"/>
              </a:rPr>
              <a:t>600 تا یک میلیارد سال سن </a:t>
            </a:r>
            <a:r>
              <a:rPr lang="fa-IR" sz="1800" b="0" i="0" u="none" strike="noStrike" baseline="0" dirty="0">
                <a:solidFill>
                  <a:schemeClr val="bg1"/>
                </a:solidFill>
                <a:latin typeface="BMitra"/>
              </a:rPr>
              <a:t>دارند.</a:t>
            </a:r>
            <a:endParaRPr lang="en-US" dirty="0">
              <a:solidFill>
                <a:schemeClr val="bg1"/>
              </a:solidFill>
            </a:endParaRPr>
          </a:p>
        </p:txBody>
      </p:sp>
      <p:pic>
        <p:nvPicPr>
          <p:cNvPr id="4" name="Picture 3">
            <a:extLst>
              <a:ext uri="{FF2B5EF4-FFF2-40B4-BE49-F238E27FC236}">
                <a16:creationId xmlns:a16="http://schemas.microsoft.com/office/drawing/2014/main" id="{D8E8F2AB-435C-A982-3E01-DF41C55BC4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0140" y="2690333"/>
            <a:ext cx="5905500" cy="39528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30911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47C1D-EF83-1016-C0DA-E2D5962A05D3}"/>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D877048A-0AE3-908D-3C93-7FF02132A340}"/>
              </a:ext>
            </a:extLst>
          </p:cNvPr>
          <p:cNvSpPr/>
          <p:nvPr/>
        </p:nvSpPr>
        <p:spPr>
          <a:xfrm rot="10800000" flipH="1">
            <a:off x="186611" y="405876"/>
            <a:ext cx="1043551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ED6866A-56A1-9092-FFA5-1E7DD16DFFB9}"/>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082DEAE-85EB-F8AD-62C3-043B928999A7}"/>
              </a:ext>
            </a:extLst>
          </p:cNvPr>
          <p:cNvSpPr txBox="1"/>
          <p:nvPr/>
        </p:nvSpPr>
        <p:spPr>
          <a:xfrm>
            <a:off x="4208106" y="981545"/>
            <a:ext cx="5826188" cy="473206"/>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قدیمی‌ترین سنگ‌های ایران در کدام مناطق یافت می‌شوند؟</a:t>
            </a:r>
          </a:p>
        </p:txBody>
      </p:sp>
      <p:grpSp>
        <p:nvGrpSpPr>
          <p:cNvPr id="2" name="Group 1">
            <a:extLst>
              <a:ext uri="{FF2B5EF4-FFF2-40B4-BE49-F238E27FC236}">
                <a16:creationId xmlns:a16="http://schemas.microsoft.com/office/drawing/2014/main" id="{00153F4B-778D-1B00-55AC-9F8BD72FA720}"/>
              </a:ext>
            </a:extLst>
          </p:cNvPr>
          <p:cNvGrpSpPr/>
          <p:nvPr/>
        </p:nvGrpSpPr>
        <p:grpSpPr>
          <a:xfrm>
            <a:off x="10702212" y="405877"/>
            <a:ext cx="1432576" cy="5696340"/>
            <a:chOff x="10908718" y="359226"/>
            <a:chExt cx="1124664" cy="5696340"/>
          </a:xfrm>
        </p:grpSpPr>
        <p:pic>
          <p:nvPicPr>
            <p:cNvPr id="6" name="Picture 5">
              <a:extLst>
                <a:ext uri="{FF2B5EF4-FFF2-40B4-BE49-F238E27FC236}">
                  <a16:creationId xmlns:a16="http://schemas.microsoft.com/office/drawing/2014/main" id="{8AEB23A8-E38C-604A-0590-EE8410F83465}"/>
                </a:ext>
              </a:extLst>
            </p:cNvPr>
            <p:cNvPicPr>
              <a:picLocks noChangeAspect="1"/>
            </p:cNvPicPr>
            <p:nvPr/>
          </p:nvPicPr>
          <p:blipFill>
            <a:blip r:embed="rId2">
              <a:extLst>
                <a:ext uri="{28A0092B-C50C-407E-A947-70E740481C1C}">
                  <a14:useLocalDpi xmlns:a14="http://schemas.microsoft.com/office/drawing/2010/main" val="0"/>
                </a:ext>
              </a:extLst>
            </a:blip>
            <a:srcRect l="67653" t="27675" r="26454" b="16689"/>
            <a:stretch>
              <a:fillRect/>
            </a:stretch>
          </p:blipFill>
          <p:spPr>
            <a:xfrm>
              <a:off x="10908718" y="359226"/>
              <a:ext cx="1124664" cy="5696340"/>
            </a:xfrm>
            <a:prstGeom prst="rect">
              <a:avLst/>
            </a:prstGeom>
          </p:spPr>
        </p:pic>
        <p:sp>
          <p:nvSpPr>
            <p:cNvPr id="8" name="Rectangle 7">
              <a:extLst>
                <a:ext uri="{FF2B5EF4-FFF2-40B4-BE49-F238E27FC236}">
                  <a16:creationId xmlns:a16="http://schemas.microsoft.com/office/drawing/2014/main" id="{E4127B8D-B172-C9F7-84CF-0ED409ED5805}"/>
                </a:ext>
              </a:extLst>
            </p:cNvPr>
            <p:cNvSpPr/>
            <p:nvPr/>
          </p:nvSpPr>
          <p:spPr>
            <a:xfrm>
              <a:off x="10962751" y="433371"/>
              <a:ext cx="959823" cy="7381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rgbClr val="E32F74"/>
                  </a:solidFill>
                </a:rPr>
                <a:t>تحقیق کنید</a:t>
              </a:r>
              <a:endParaRPr lang="en-US" sz="1600" b="1" dirty="0">
                <a:solidFill>
                  <a:srgbClr val="E32F74"/>
                </a:solidFill>
              </a:endParaRPr>
            </a:p>
          </p:txBody>
        </p:sp>
      </p:grpSp>
      <p:pic>
        <p:nvPicPr>
          <p:cNvPr id="11" name="Picture 10">
            <a:extLst>
              <a:ext uri="{FF2B5EF4-FFF2-40B4-BE49-F238E27FC236}">
                <a16:creationId xmlns:a16="http://schemas.microsoft.com/office/drawing/2014/main" id="{99F818EF-7E0A-CB04-218D-333D1C97588F}"/>
              </a:ext>
            </a:extLst>
          </p:cNvPr>
          <p:cNvPicPr>
            <a:picLocks noChangeAspect="1"/>
          </p:cNvPicPr>
          <p:nvPr/>
        </p:nvPicPr>
        <p:blipFill>
          <a:blip r:embed="rId3">
            <a:extLst>
              <a:ext uri="{28A0092B-C50C-407E-A947-70E740481C1C}">
                <a14:useLocalDpi xmlns:a14="http://schemas.microsoft.com/office/drawing/2010/main" val="0"/>
              </a:ext>
            </a:extLst>
          </a:blip>
          <a:srcRect t="16841" r="15747"/>
          <a:stretch>
            <a:fillRect/>
          </a:stretch>
        </p:blipFill>
        <p:spPr>
          <a:xfrm>
            <a:off x="2257230" y="1957654"/>
            <a:ext cx="6101388" cy="42154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98905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85FDEAC1-A729-6391-D758-E3A2311F68F4}"/>
              </a:ext>
            </a:extLst>
          </p:cNvPr>
          <p:cNvSpPr/>
          <p:nvPr/>
        </p:nvSpPr>
        <p:spPr>
          <a:xfrm>
            <a:off x="6027576" y="2062065"/>
            <a:ext cx="5906277" cy="2360645"/>
          </a:xfrm>
          <a:prstGeom prst="round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F41827B-BA36-D838-4FB2-BE530FB9102A}"/>
              </a:ext>
            </a:extLst>
          </p:cNvPr>
          <p:cNvSpPr txBox="1"/>
          <p:nvPr/>
        </p:nvSpPr>
        <p:spPr>
          <a:xfrm>
            <a:off x="6223518" y="2538130"/>
            <a:ext cx="5526054" cy="1304203"/>
          </a:xfrm>
          <a:prstGeom prst="rect">
            <a:avLst/>
          </a:prstGeom>
          <a:noFill/>
        </p:spPr>
        <p:txBody>
          <a:bodyPr wrap="square">
            <a:spAutoFit/>
          </a:bodyPr>
          <a:lstStyle/>
          <a:p>
            <a:pPr algn="justLow" rtl="1">
              <a:lnSpc>
                <a:spcPct val="150000"/>
              </a:lnSpc>
            </a:pPr>
            <a:r>
              <a:rPr lang="fa-IR" sz="1800" b="0" i="0" u="none" strike="noStrike" baseline="0" dirty="0">
                <a:solidFill>
                  <a:schemeClr val="bg1"/>
                </a:solidFill>
                <a:latin typeface="BMitra"/>
              </a:rPr>
              <a:t>در پرکامبرین بیشتر بخش‌های </a:t>
            </a:r>
            <a:r>
              <a:rPr lang="fa-IR" sz="1800" b="0" i="0" u="none" strike="noStrike" baseline="0" dirty="0">
                <a:solidFill>
                  <a:srgbClr val="FFFF00"/>
                </a:solidFill>
                <a:latin typeface="BMitra"/>
              </a:rPr>
              <a:t>ایران در حاشیه شمالی</a:t>
            </a:r>
            <a:r>
              <a:rPr lang="fa-IR" sz="1800" b="0" i="0" u="none" strike="noStrike" baseline="0" dirty="0">
                <a:solidFill>
                  <a:schemeClr val="bg1"/>
                </a:solidFill>
                <a:latin typeface="BMitra"/>
              </a:rPr>
              <a:t> ابر‌قاره</a:t>
            </a:r>
            <a:r>
              <a:rPr lang="fa-IR" dirty="0">
                <a:solidFill>
                  <a:schemeClr val="bg1"/>
                </a:solidFill>
                <a:latin typeface="BMitra"/>
              </a:rPr>
              <a:t> </a:t>
            </a:r>
            <a:r>
              <a:rPr lang="fa-IR" sz="1800" b="0" i="0" u="none" strike="noStrike" baseline="0" dirty="0">
                <a:solidFill>
                  <a:schemeClr val="bg1"/>
                </a:solidFill>
                <a:latin typeface="BMitra"/>
              </a:rPr>
              <a:t>گندوانا قرار داشته و به وسیله اقیانوس تتیس کهن از کپه‌داغ و قاره لوراسیا جدا بوده‌اند (شکل 2-7).</a:t>
            </a:r>
            <a:endParaRPr lang="en-US" dirty="0">
              <a:solidFill>
                <a:schemeClr val="bg1"/>
              </a:solidFill>
            </a:endParaRPr>
          </a:p>
        </p:txBody>
      </p:sp>
      <p:pic>
        <p:nvPicPr>
          <p:cNvPr id="5" name="Picture 4">
            <a:extLst>
              <a:ext uri="{FF2B5EF4-FFF2-40B4-BE49-F238E27FC236}">
                <a16:creationId xmlns:a16="http://schemas.microsoft.com/office/drawing/2014/main" id="{FE5A97F0-5987-EA2D-2C80-4438747C57F4}"/>
              </a:ext>
            </a:extLst>
          </p:cNvPr>
          <p:cNvPicPr>
            <a:picLocks noChangeAspect="1"/>
          </p:cNvPicPr>
          <p:nvPr/>
        </p:nvPicPr>
        <p:blipFill>
          <a:blip r:embed="rId2"/>
          <a:stretch>
            <a:fillRect/>
          </a:stretch>
        </p:blipFill>
        <p:spPr>
          <a:xfrm>
            <a:off x="769535" y="672004"/>
            <a:ext cx="5073760" cy="5036453"/>
          </a:xfrm>
          <a:prstGeom prst="rect">
            <a:avLst/>
          </a:prstGeom>
        </p:spPr>
      </p:pic>
      <p:sp>
        <p:nvSpPr>
          <p:cNvPr id="6" name="TextBox 5">
            <a:extLst>
              <a:ext uri="{FF2B5EF4-FFF2-40B4-BE49-F238E27FC236}">
                <a16:creationId xmlns:a16="http://schemas.microsoft.com/office/drawing/2014/main" id="{A3971F73-39A7-5674-A41E-6ECBC1546A0A}"/>
              </a:ext>
            </a:extLst>
          </p:cNvPr>
          <p:cNvSpPr txBox="1"/>
          <p:nvPr/>
        </p:nvSpPr>
        <p:spPr>
          <a:xfrm>
            <a:off x="2635902" y="6004308"/>
            <a:ext cx="972716"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شکل2_7</a:t>
            </a:r>
            <a:endParaRPr lang="en-US" sz="1600" dirty="0">
              <a:solidFill>
                <a:srgbClr val="008C40"/>
              </a:solidFill>
            </a:endParaRPr>
          </a:p>
        </p:txBody>
      </p:sp>
    </p:spTree>
    <p:extLst>
      <p:ext uri="{BB962C8B-B14F-4D97-AF65-F5344CB8AC3E}">
        <p14:creationId xmlns:p14="http://schemas.microsoft.com/office/powerpoint/2010/main" val="628744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BE3572E-2D80-D67A-1BB9-318A74258695}"/>
              </a:ext>
            </a:extLst>
          </p:cNvPr>
          <p:cNvSpPr/>
          <p:nvPr/>
        </p:nvSpPr>
        <p:spPr>
          <a:xfrm>
            <a:off x="403123" y="1845956"/>
            <a:ext cx="5921829" cy="2911151"/>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E099AEF-87DB-B6DA-71B7-1E8EFF275225}"/>
              </a:ext>
            </a:extLst>
          </p:cNvPr>
          <p:cNvSpPr txBox="1"/>
          <p:nvPr/>
        </p:nvSpPr>
        <p:spPr>
          <a:xfrm>
            <a:off x="651938" y="2407455"/>
            <a:ext cx="5451410" cy="1719702"/>
          </a:xfrm>
          <a:prstGeom prst="rect">
            <a:avLst/>
          </a:prstGeom>
          <a:noFill/>
        </p:spPr>
        <p:txBody>
          <a:bodyPr wrap="square">
            <a:spAutoFit/>
          </a:bodyPr>
          <a:lstStyle/>
          <a:p>
            <a:pPr algn="justLow" rtl="1">
              <a:lnSpc>
                <a:spcPct val="150000"/>
              </a:lnSpc>
            </a:pPr>
            <a:r>
              <a:rPr lang="fa-IR" sz="1800" b="0" i="0" u="none" strike="noStrike" baseline="0" dirty="0">
                <a:solidFill>
                  <a:schemeClr val="bg1"/>
                </a:solidFill>
                <a:latin typeface="BMitra"/>
              </a:rPr>
              <a:t>در دوران پالئوزوییک، حرکت دو قاره لوراسیا و گندوانا همگرا بوده و در نتیجه از پهنای تتیس کهن کاسته شد (آغاز بسته‌شدن</a:t>
            </a:r>
            <a:r>
              <a:rPr lang="fa-IR" dirty="0">
                <a:solidFill>
                  <a:schemeClr val="bg1"/>
                </a:solidFill>
                <a:latin typeface="BMitra"/>
              </a:rPr>
              <a:t> </a:t>
            </a:r>
            <a:r>
              <a:rPr lang="fa-IR" sz="1800" b="0" i="0" u="none" strike="noStrike" baseline="0" dirty="0">
                <a:solidFill>
                  <a:schemeClr val="bg1"/>
                </a:solidFill>
                <a:latin typeface="BMitra"/>
              </a:rPr>
              <a:t>تتیس کهن). در ‌این بازه‌زمانی ایران در محل </a:t>
            </a:r>
            <a:r>
              <a:rPr lang="fa-IR" sz="1800" b="0" i="0" u="none" strike="noStrike" baseline="0" dirty="0">
                <a:solidFill>
                  <a:srgbClr val="FFFF00"/>
                </a:solidFill>
                <a:latin typeface="BMitra"/>
              </a:rPr>
              <a:t>خط‌استوا</a:t>
            </a:r>
            <a:r>
              <a:rPr lang="fa-IR" sz="1800" b="0" i="0" u="none" strike="noStrike" baseline="0" dirty="0">
                <a:solidFill>
                  <a:schemeClr val="bg1"/>
                </a:solidFill>
                <a:latin typeface="BMitra"/>
              </a:rPr>
              <a:t> واقع بوده است (شکل 3-7).</a:t>
            </a:r>
            <a:endParaRPr lang="en-US" dirty="0">
              <a:solidFill>
                <a:schemeClr val="bg1"/>
              </a:solidFill>
            </a:endParaRPr>
          </a:p>
        </p:txBody>
      </p:sp>
      <p:pic>
        <p:nvPicPr>
          <p:cNvPr id="5" name="Picture 4">
            <a:extLst>
              <a:ext uri="{FF2B5EF4-FFF2-40B4-BE49-F238E27FC236}">
                <a16:creationId xmlns:a16="http://schemas.microsoft.com/office/drawing/2014/main" id="{6506E474-AE6B-0FA5-FDCD-1985387AA3F6}"/>
              </a:ext>
            </a:extLst>
          </p:cNvPr>
          <p:cNvPicPr>
            <a:picLocks noChangeAspect="1"/>
          </p:cNvPicPr>
          <p:nvPr/>
        </p:nvPicPr>
        <p:blipFill>
          <a:blip r:embed="rId2"/>
          <a:stretch>
            <a:fillRect/>
          </a:stretch>
        </p:blipFill>
        <p:spPr>
          <a:xfrm>
            <a:off x="6573767" y="994215"/>
            <a:ext cx="4977783" cy="4869569"/>
          </a:xfrm>
          <a:prstGeom prst="rect">
            <a:avLst/>
          </a:prstGeom>
        </p:spPr>
      </p:pic>
      <p:sp>
        <p:nvSpPr>
          <p:cNvPr id="6" name="TextBox 5">
            <a:extLst>
              <a:ext uri="{FF2B5EF4-FFF2-40B4-BE49-F238E27FC236}">
                <a16:creationId xmlns:a16="http://schemas.microsoft.com/office/drawing/2014/main" id="{4593F9D1-C6FE-09F0-04D5-1BA84BDA2CF8}"/>
              </a:ext>
            </a:extLst>
          </p:cNvPr>
          <p:cNvSpPr txBox="1"/>
          <p:nvPr/>
        </p:nvSpPr>
        <p:spPr>
          <a:xfrm>
            <a:off x="8527663" y="6103284"/>
            <a:ext cx="972716"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شکل3_7</a:t>
            </a:r>
            <a:endParaRPr lang="en-US" sz="1600" dirty="0">
              <a:solidFill>
                <a:srgbClr val="008C40"/>
              </a:solidFill>
            </a:endParaRPr>
          </a:p>
        </p:txBody>
      </p:sp>
    </p:spTree>
    <p:extLst>
      <p:ext uri="{BB962C8B-B14F-4D97-AF65-F5344CB8AC3E}">
        <p14:creationId xmlns:p14="http://schemas.microsoft.com/office/powerpoint/2010/main" val="3247602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1C2596E-A0C2-1AB1-F0D8-F8353CB4A8CF}"/>
              </a:ext>
            </a:extLst>
          </p:cNvPr>
          <p:cNvSpPr/>
          <p:nvPr/>
        </p:nvSpPr>
        <p:spPr>
          <a:xfrm>
            <a:off x="5860026" y="1598916"/>
            <a:ext cx="5977411" cy="3890865"/>
          </a:xfrm>
          <a:prstGeom prst="roundRect">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7F8F767-838F-F207-8A53-203B43FE7B7B}"/>
              </a:ext>
            </a:extLst>
          </p:cNvPr>
          <p:cNvSpPr txBox="1"/>
          <p:nvPr/>
        </p:nvSpPr>
        <p:spPr>
          <a:xfrm>
            <a:off x="6096000" y="1844171"/>
            <a:ext cx="5522954" cy="3381695"/>
          </a:xfrm>
          <a:prstGeom prst="rect">
            <a:avLst/>
          </a:prstGeom>
          <a:noFill/>
        </p:spPr>
        <p:txBody>
          <a:bodyPr wrap="square">
            <a:spAutoFit/>
          </a:bodyPr>
          <a:lstStyle/>
          <a:p>
            <a:pPr algn="justLow" rtl="1">
              <a:lnSpc>
                <a:spcPct val="150000"/>
              </a:lnSpc>
            </a:pPr>
            <a:r>
              <a:rPr lang="fa-IR" sz="1800" b="0" i="0" u="none" strike="noStrike" baseline="0" dirty="0">
                <a:solidFill>
                  <a:srgbClr val="C00000"/>
                </a:solidFill>
                <a:latin typeface="BMitra"/>
              </a:rPr>
              <a:t>از اوایل پرمین تا تریاس </a:t>
            </a:r>
            <a:r>
              <a:rPr lang="fa-IR" sz="1800" b="0" i="0" u="none" strike="noStrike" baseline="0" dirty="0">
                <a:latin typeface="BMitra"/>
              </a:rPr>
              <a:t>بر اثر باز ‌شدن قاره گندوانا، تشکیل اقیانوس جدیدی به نام تتیس جوان در بخش جنوبی تتیس کهن، شروع شد. با کاهش وسعت تتیس کهن، اقیانوس </a:t>
            </a:r>
            <a:r>
              <a:rPr lang="fa-IR" sz="1800" b="0" i="0" u="none" strike="noStrike" baseline="0" dirty="0">
                <a:solidFill>
                  <a:srgbClr val="C00000"/>
                </a:solidFill>
                <a:latin typeface="BMitra"/>
              </a:rPr>
              <a:t>تتیس جوان </a:t>
            </a:r>
            <a:r>
              <a:rPr lang="fa-IR" sz="1800" b="0" i="0" u="none" strike="noStrike" baseline="0" dirty="0">
                <a:latin typeface="BMitra"/>
              </a:rPr>
              <a:t>در محل زاگرس فعلی وسعت یافت. در اواخر تریاس دو </a:t>
            </a:r>
            <a:r>
              <a:rPr lang="fa-IR" sz="1800" b="0" i="0" u="none" strike="noStrike" baseline="0" dirty="0">
                <a:solidFill>
                  <a:srgbClr val="C00000"/>
                </a:solidFill>
                <a:latin typeface="BMitra"/>
              </a:rPr>
              <a:t>ورقه ایران و توران </a:t>
            </a:r>
            <a:r>
              <a:rPr lang="fa-IR" sz="1800" b="0" i="0" u="none" strike="noStrike" baseline="0" dirty="0">
                <a:latin typeface="BMitra"/>
              </a:rPr>
              <a:t>به‌هم ‌پیوسته و تتیس کهن به‌طور کامل بسته شد و ورقه</a:t>
            </a:r>
            <a:r>
              <a:rPr lang="fa-IR" dirty="0">
                <a:latin typeface="BMitra"/>
              </a:rPr>
              <a:t>‌ </a:t>
            </a:r>
            <a:r>
              <a:rPr lang="fa-IR" sz="1800" b="0" i="0" u="none" strike="noStrike" baseline="0" dirty="0">
                <a:latin typeface="BMitra"/>
              </a:rPr>
              <a:t>ایران که تا آن زمان در حاشیه شمالی گندوانا قرار داشت، با اتصال به حاشیه</a:t>
            </a:r>
            <a:r>
              <a:rPr lang="fa-IR" dirty="0">
                <a:latin typeface="BMitra"/>
              </a:rPr>
              <a:t>‌</a:t>
            </a:r>
            <a:r>
              <a:rPr lang="fa-IR" sz="1800" b="0" i="0" u="none" strike="noStrike" baseline="0" dirty="0">
                <a:latin typeface="BMitra"/>
              </a:rPr>
              <a:t>جنوبی لوراسیا، </a:t>
            </a:r>
            <a:r>
              <a:rPr lang="fa-IR" sz="1800" b="0" i="0" u="none" strike="noStrike" baseline="0" dirty="0">
                <a:solidFill>
                  <a:srgbClr val="C00000"/>
                </a:solidFill>
                <a:latin typeface="BMitra"/>
              </a:rPr>
              <a:t>بخشی از قاره لوراسیا گردید </a:t>
            </a:r>
            <a:r>
              <a:rPr lang="fa-IR" sz="1800" b="0" i="0" u="none" strike="noStrike" baseline="0" dirty="0">
                <a:latin typeface="BMitra"/>
              </a:rPr>
              <a:t>(شکل 4-7).</a:t>
            </a:r>
            <a:endParaRPr lang="en-US" dirty="0"/>
          </a:p>
        </p:txBody>
      </p:sp>
      <p:pic>
        <p:nvPicPr>
          <p:cNvPr id="6" name="Picture 5">
            <a:extLst>
              <a:ext uri="{FF2B5EF4-FFF2-40B4-BE49-F238E27FC236}">
                <a16:creationId xmlns:a16="http://schemas.microsoft.com/office/drawing/2014/main" id="{BC5B6842-EDA8-9321-54A4-5568B815F267}"/>
              </a:ext>
            </a:extLst>
          </p:cNvPr>
          <p:cNvPicPr>
            <a:picLocks noChangeAspect="1"/>
          </p:cNvPicPr>
          <p:nvPr/>
        </p:nvPicPr>
        <p:blipFill>
          <a:blip r:embed="rId2"/>
          <a:stretch>
            <a:fillRect/>
          </a:stretch>
        </p:blipFill>
        <p:spPr>
          <a:xfrm>
            <a:off x="573046" y="870425"/>
            <a:ext cx="5058764" cy="4948789"/>
          </a:xfrm>
          <a:prstGeom prst="rect">
            <a:avLst/>
          </a:prstGeom>
        </p:spPr>
      </p:pic>
      <p:sp>
        <p:nvSpPr>
          <p:cNvPr id="7" name="TextBox 6">
            <a:extLst>
              <a:ext uri="{FF2B5EF4-FFF2-40B4-BE49-F238E27FC236}">
                <a16:creationId xmlns:a16="http://schemas.microsoft.com/office/drawing/2014/main" id="{5B4C33DF-9F0A-76ED-E26B-5B33B931ACFC}"/>
              </a:ext>
            </a:extLst>
          </p:cNvPr>
          <p:cNvSpPr txBox="1"/>
          <p:nvPr/>
        </p:nvSpPr>
        <p:spPr>
          <a:xfrm>
            <a:off x="2458615" y="6004308"/>
            <a:ext cx="972716"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شکل4_7</a:t>
            </a:r>
            <a:endParaRPr lang="en-US" sz="1600" dirty="0">
              <a:solidFill>
                <a:srgbClr val="008C40"/>
              </a:solidFill>
            </a:endParaRPr>
          </a:p>
        </p:txBody>
      </p:sp>
    </p:spTree>
    <p:extLst>
      <p:ext uri="{BB962C8B-B14F-4D97-AF65-F5344CB8AC3E}">
        <p14:creationId xmlns:p14="http://schemas.microsoft.com/office/powerpoint/2010/main" val="877307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EF53AC1-5A2A-F0C4-8BEE-88B82C8EDB71}"/>
              </a:ext>
            </a:extLst>
          </p:cNvPr>
          <p:cNvSpPr/>
          <p:nvPr/>
        </p:nvSpPr>
        <p:spPr>
          <a:xfrm>
            <a:off x="784775" y="1676099"/>
            <a:ext cx="5617029" cy="2911151"/>
          </a:xfrm>
          <a:prstGeom prst="round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FD7D696-A63B-D3C1-4CCE-FD1F67BACDA5}"/>
              </a:ext>
            </a:extLst>
          </p:cNvPr>
          <p:cNvSpPr txBox="1"/>
          <p:nvPr/>
        </p:nvSpPr>
        <p:spPr>
          <a:xfrm>
            <a:off x="1012962" y="2134171"/>
            <a:ext cx="5160653" cy="2135200"/>
          </a:xfrm>
          <a:prstGeom prst="rect">
            <a:avLst/>
          </a:prstGeom>
          <a:noFill/>
        </p:spPr>
        <p:txBody>
          <a:bodyPr wrap="square">
            <a:spAutoFit/>
          </a:bodyPr>
          <a:lstStyle/>
          <a:p>
            <a:pPr algn="justLow" rtl="1">
              <a:lnSpc>
                <a:spcPct val="150000"/>
              </a:lnSpc>
            </a:pPr>
            <a:r>
              <a:rPr lang="fa-IR" sz="1800" b="0" i="0" u="none" strike="noStrike" baseline="0" dirty="0">
                <a:solidFill>
                  <a:srgbClr val="C00000"/>
                </a:solidFill>
                <a:latin typeface="BMitra"/>
              </a:rPr>
              <a:t>در ابتدای ژوراسیک </a:t>
            </a:r>
            <a:r>
              <a:rPr lang="fa-IR" sz="1800" b="0" i="0" u="none" strike="noStrike" baseline="0" dirty="0">
                <a:latin typeface="BMitra"/>
              </a:rPr>
              <a:t>تتیس جوان شروع به بسته‌شدن کرد و بخش‌هایی از پوسته‌اقیانوسی آن دچار فرورانش شد. در </a:t>
            </a:r>
            <a:r>
              <a:rPr lang="fa-IR" sz="1800" b="0" i="0" u="none" strike="noStrike" baseline="0" dirty="0">
                <a:solidFill>
                  <a:srgbClr val="C00000"/>
                </a:solidFill>
                <a:latin typeface="BMitra"/>
              </a:rPr>
              <a:t>نئوژن</a:t>
            </a:r>
            <a:r>
              <a:rPr lang="fa-IR" sz="1800" b="0" i="0" u="none" strike="noStrike" baseline="0" dirty="0">
                <a:latin typeface="BMitra"/>
              </a:rPr>
              <a:t> با گسترش دریای‌سرخ </a:t>
            </a:r>
            <a:r>
              <a:rPr lang="fa-IR" dirty="0">
                <a:latin typeface="BMitra"/>
              </a:rPr>
              <a:t>(</a:t>
            </a:r>
            <a:r>
              <a:rPr lang="fa-IR" sz="1800" b="0" i="0" u="none" strike="noStrike" baseline="0" dirty="0">
                <a:latin typeface="BMitra"/>
              </a:rPr>
              <a:t> 5 میلیون سال پیش)، اقیانوس تتیس جوان به‌طور کامل بسته شد (شکل 5-7).</a:t>
            </a:r>
            <a:endParaRPr lang="en-US" dirty="0"/>
          </a:p>
        </p:txBody>
      </p:sp>
      <p:pic>
        <p:nvPicPr>
          <p:cNvPr id="6" name="Picture 5">
            <a:extLst>
              <a:ext uri="{FF2B5EF4-FFF2-40B4-BE49-F238E27FC236}">
                <a16:creationId xmlns:a16="http://schemas.microsoft.com/office/drawing/2014/main" id="{7008D7BA-20D8-1882-E150-1186BB883827}"/>
              </a:ext>
            </a:extLst>
          </p:cNvPr>
          <p:cNvPicPr>
            <a:picLocks noChangeAspect="1"/>
          </p:cNvPicPr>
          <p:nvPr/>
        </p:nvPicPr>
        <p:blipFill>
          <a:blip r:embed="rId2"/>
          <a:srcRect l="2593" t="1997"/>
          <a:stretch>
            <a:fillRect/>
          </a:stretch>
        </p:blipFill>
        <p:spPr>
          <a:xfrm>
            <a:off x="7183406" y="586123"/>
            <a:ext cx="3974840" cy="4981427"/>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D75494AE-C4C0-2439-A6BF-C19376E389AC}"/>
              </a:ext>
            </a:extLst>
          </p:cNvPr>
          <p:cNvSpPr txBox="1"/>
          <p:nvPr/>
        </p:nvSpPr>
        <p:spPr>
          <a:xfrm>
            <a:off x="6473113" y="5727293"/>
            <a:ext cx="5395426" cy="800219"/>
          </a:xfrm>
          <a:prstGeom prst="rect">
            <a:avLst/>
          </a:prstGeom>
          <a:noFill/>
        </p:spPr>
        <p:txBody>
          <a:bodyPr wrap="square">
            <a:spAutoFit/>
          </a:bodyPr>
          <a:lstStyle/>
          <a:p>
            <a:pPr algn="justLow" rtl="1">
              <a:lnSpc>
                <a:spcPct val="150000"/>
              </a:lnSpc>
            </a:pPr>
            <a:r>
              <a:rPr lang="fa-IR" sz="1600" b="0" i="0" u="none" strike="noStrike" baseline="0" dirty="0">
                <a:solidFill>
                  <a:srgbClr val="008C40"/>
                </a:solidFill>
                <a:latin typeface="BMitra"/>
              </a:rPr>
              <a:t>شکل 5_7_پهنه‌های زمین‌شناسی ایران نسبت ‌به‌هم و سرزمین‌های مجاور از 5 میلیون سال پیش تاکنون</a:t>
            </a:r>
            <a:endParaRPr lang="en-US" sz="1600" dirty="0">
              <a:solidFill>
                <a:srgbClr val="008C40"/>
              </a:solidFill>
            </a:endParaRPr>
          </a:p>
        </p:txBody>
      </p:sp>
    </p:spTree>
    <p:extLst>
      <p:ext uri="{BB962C8B-B14F-4D97-AF65-F5344CB8AC3E}">
        <p14:creationId xmlns:p14="http://schemas.microsoft.com/office/powerpoint/2010/main" val="2710838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116AF7F-5142-70EA-531B-D418202D51BC}"/>
              </a:ext>
            </a:extLst>
          </p:cNvPr>
          <p:cNvSpPr/>
          <p:nvPr/>
        </p:nvSpPr>
        <p:spPr>
          <a:xfrm>
            <a:off x="6081369" y="811763"/>
            <a:ext cx="5936213" cy="5875493"/>
          </a:xfrm>
          <a:prstGeom prst="roundRect">
            <a:avLst>
              <a:gd name="adj" fmla="val 656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0D1A8FB-6F8C-6202-136A-F72E9EF7CDEB}"/>
                  </a:ext>
                </a:extLst>
              </p:cNvPr>
              <p:cNvSpPr txBox="1"/>
              <p:nvPr/>
            </p:nvSpPr>
            <p:spPr>
              <a:xfrm>
                <a:off x="6304291" y="825102"/>
                <a:ext cx="5535386" cy="5806846"/>
              </a:xfrm>
              <a:prstGeom prst="rect">
                <a:avLst/>
              </a:prstGeom>
              <a:noFill/>
            </p:spPr>
            <p:txBody>
              <a:bodyPr wrap="square">
                <a:spAutoFit/>
              </a:bodyPr>
              <a:lstStyle/>
              <a:p>
                <a:pPr algn="justLow" rtl="1">
                  <a:lnSpc>
                    <a:spcPct val="150000"/>
                  </a:lnSpc>
                </a:pPr>
                <a:r>
                  <a:rPr lang="fa-IR" sz="1800" b="0" i="0" u="none" strike="noStrike" baseline="0" dirty="0">
                    <a:latin typeface="BMitra"/>
                  </a:rPr>
                  <a:t>در نقشه‌های زمین‌شناسی، جنس و پراکندگی سطحی سنگ‌ها، روابط ‌سنی آنها، وضعیت شکستگی‌ها و چین‌خوردگی‌ها و موقعیت کانسارها و... نمایش داده می‌شوند</a:t>
                </a:r>
                <a:r>
                  <a:rPr lang="fa-IR" dirty="0">
                    <a:latin typeface="BMitra"/>
                  </a:rPr>
                  <a:t> </a:t>
                </a:r>
                <a:r>
                  <a:rPr lang="fa-IR" sz="1800" b="0" i="0" u="none" strike="noStrike" baseline="0" dirty="0">
                    <a:latin typeface="BMitra"/>
                  </a:rPr>
                  <a:t>و با‌توجه به نیاز، </a:t>
                </a:r>
                <a:r>
                  <a:rPr lang="fa-IR" sz="1800" b="0" i="0" u="none" strike="noStrike" baseline="0" dirty="0">
                    <a:solidFill>
                      <a:srgbClr val="C00000"/>
                    </a:solidFill>
                    <a:latin typeface="BMitra"/>
                  </a:rPr>
                  <a:t>با دقت و مقیاس‌های مختلف </a:t>
                </a:r>
                <a:r>
                  <a:rPr lang="fa-IR" sz="1800" b="0" i="0" u="none" strike="noStrike" baseline="0" dirty="0">
                    <a:latin typeface="BMitra"/>
                  </a:rPr>
                  <a:t>تهیه می‌گردند. نقشه‌های زمین‌شناسی</a:t>
                </a:r>
                <a:r>
                  <a:rPr lang="fa-IR" dirty="0">
                    <a:latin typeface="BMitra"/>
                  </a:rPr>
                  <a:t> </a:t>
                </a:r>
                <a:r>
                  <a:rPr lang="fa-IR" sz="1800" b="0" i="0" u="none" strike="noStrike" baseline="0" dirty="0">
                    <a:latin typeface="BMitra"/>
                  </a:rPr>
                  <a:t>علاوه</a:t>
                </a:r>
                <a:r>
                  <a:rPr lang="fa-IR" dirty="0">
                    <a:latin typeface="BMitra"/>
                  </a:rPr>
                  <a:t>‌</a:t>
                </a:r>
                <a:r>
                  <a:rPr lang="fa-IR" sz="1800" b="0" i="0" u="none" strike="noStrike" baseline="0" dirty="0">
                    <a:latin typeface="BMitra"/>
                  </a:rPr>
                  <a:t>بر فراهم</a:t>
                </a:r>
                <a:r>
                  <a:rPr lang="fa-IR" dirty="0">
                    <a:latin typeface="BMitra"/>
                  </a:rPr>
                  <a:t>‌</a:t>
                </a:r>
                <a:r>
                  <a:rPr lang="fa-IR" sz="1800" b="0" i="0" u="none" strike="noStrike" baseline="0" dirty="0">
                    <a:latin typeface="BMitra"/>
                  </a:rPr>
                  <a:t>نمودن بستر ‌مناسب جهت انجام تحقیقات زمین‌شناسی، در اکتشاف مواد‌ معدنی، مطالعات لرزه‌خیزی، مطالعات زیست‌محیطی، آبخیز‌داری و تهیه نقشه‌های</a:t>
                </a:r>
                <a:r>
                  <a:rPr lang="fa-IR" dirty="0">
                    <a:latin typeface="BMitra"/>
                  </a:rPr>
                  <a:t> </a:t>
                </a:r>
                <a:r>
                  <a:rPr lang="fa-IR" sz="1800" b="0" i="0" u="none" strike="noStrike" baseline="0" dirty="0">
                    <a:latin typeface="BMitra"/>
                  </a:rPr>
                  <a:t>پهنه‌بندی خطر بلایای طبیعی و موارد دیگر کاربرد دارند(شکل 6-7). </a:t>
                </a:r>
                <a:r>
                  <a:rPr lang="fa-IR" sz="1800" b="0" i="0" u="none" strike="noStrike" baseline="0" dirty="0">
                    <a:solidFill>
                      <a:srgbClr val="C00000"/>
                    </a:solidFill>
                    <a:latin typeface="BMitra"/>
                  </a:rPr>
                  <a:t>نقشه‌های </a:t>
                </a:r>
                <a:r>
                  <a:rPr lang="fa-IR" dirty="0">
                    <a:solidFill>
                      <a:srgbClr val="C00000"/>
                    </a:solidFill>
                  </a:rPr>
                  <a:t>زمین‌شناسی با مقیاس </a:t>
                </a:r>
                <a14:m>
                  <m:oMath xmlns:m="http://schemas.openxmlformats.org/officeDocument/2006/math">
                    <m:f>
                      <m:fPr>
                        <m:ctrlPr>
                          <a:rPr lang="en-US" i="1" smtClean="0">
                            <a:solidFill>
                              <a:srgbClr val="C00000"/>
                            </a:solidFill>
                            <a:latin typeface="Cambria Math" panose="02040503050406030204" pitchFamily="18" charset="0"/>
                          </a:rPr>
                        </m:ctrlPr>
                      </m:fPr>
                      <m:num>
                        <m:r>
                          <a:rPr lang="fa-IR" b="0" i="1" smtClean="0">
                            <a:solidFill>
                              <a:srgbClr val="C00000"/>
                            </a:solidFill>
                            <a:latin typeface="Cambria Math" panose="02040503050406030204" pitchFamily="18" charset="0"/>
                          </a:rPr>
                          <m:t>1</m:t>
                        </m:r>
                      </m:num>
                      <m:den>
                        <m:r>
                          <a:rPr lang="fa-IR" b="0" i="0" smtClean="0">
                            <a:solidFill>
                              <a:srgbClr val="C00000"/>
                            </a:solidFill>
                            <a:latin typeface="Cambria Math" panose="02040503050406030204" pitchFamily="18" charset="0"/>
                          </a:rPr>
                          <m:t>250000</m:t>
                        </m:r>
                      </m:den>
                    </m:f>
                  </m:oMath>
                </a14:m>
                <a:r>
                  <a:rPr lang="fa-IR" dirty="0">
                    <a:solidFill>
                      <a:srgbClr val="C00000"/>
                    </a:solidFill>
                  </a:rPr>
                  <a:t> و </a:t>
                </a:r>
                <a14:m>
                  <m:oMath xmlns:m="http://schemas.openxmlformats.org/officeDocument/2006/math">
                    <m:f>
                      <m:fPr>
                        <m:ctrlPr>
                          <a:rPr lang="en-US" i="1">
                            <a:solidFill>
                              <a:srgbClr val="C00000"/>
                            </a:solidFill>
                            <a:latin typeface="Cambria Math" panose="02040503050406030204" pitchFamily="18" charset="0"/>
                          </a:rPr>
                        </m:ctrlPr>
                      </m:fPr>
                      <m:num>
                        <m:r>
                          <a:rPr lang="fa-IR" i="1">
                            <a:solidFill>
                              <a:srgbClr val="C00000"/>
                            </a:solidFill>
                            <a:latin typeface="Cambria Math" panose="02040503050406030204" pitchFamily="18" charset="0"/>
                          </a:rPr>
                          <m:t>1</m:t>
                        </m:r>
                      </m:num>
                      <m:den>
                        <m:r>
                          <a:rPr lang="fa-IR" b="0" i="0" smtClean="0">
                            <a:solidFill>
                              <a:srgbClr val="C00000"/>
                            </a:solidFill>
                            <a:latin typeface="Cambria Math" panose="02040503050406030204" pitchFamily="18" charset="0"/>
                          </a:rPr>
                          <m:t>10</m:t>
                        </m:r>
                        <m:r>
                          <a:rPr lang="fa-IR" i="0">
                            <a:solidFill>
                              <a:srgbClr val="C00000"/>
                            </a:solidFill>
                            <a:latin typeface="Cambria Math" panose="02040503050406030204" pitchFamily="18" charset="0"/>
                          </a:rPr>
                          <m:t>0000</m:t>
                        </m:r>
                      </m:den>
                    </m:f>
                  </m:oMath>
                </a14:m>
                <a:r>
                  <a:rPr lang="fa-IR" dirty="0"/>
                  <a:t>  توسط سازمان زمین‌شناسی و اکتشافات معدنی کشور و شرکت ملی نفت ایران برای کل کشور تهیه شده و </a:t>
                </a:r>
                <a:r>
                  <a:rPr lang="fa-IR" dirty="0">
                    <a:solidFill>
                      <a:srgbClr val="C00000"/>
                    </a:solidFill>
                  </a:rPr>
                  <a:t>نقشه‌های بزرگ مقیاس </a:t>
                </a:r>
                <a14:m>
                  <m:oMath xmlns:m="http://schemas.openxmlformats.org/officeDocument/2006/math">
                    <m:f>
                      <m:fPr>
                        <m:ctrlPr>
                          <a:rPr lang="en-US" i="1">
                            <a:solidFill>
                              <a:srgbClr val="C00000"/>
                            </a:solidFill>
                            <a:latin typeface="Cambria Math" panose="02040503050406030204" pitchFamily="18" charset="0"/>
                          </a:rPr>
                        </m:ctrlPr>
                      </m:fPr>
                      <m:num>
                        <m:r>
                          <a:rPr lang="fa-IR" i="1">
                            <a:solidFill>
                              <a:srgbClr val="C00000"/>
                            </a:solidFill>
                            <a:latin typeface="Cambria Math" panose="02040503050406030204" pitchFamily="18" charset="0"/>
                          </a:rPr>
                          <m:t>1</m:t>
                        </m:r>
                      </m:num>
                      <m:den>
                        <m:r>
                          <a:rPr lang="fa-IR" b="0" i="1" smtClean="0">
                            <a:solidFill>
                              <a:srgbClr val="C00000"/>
                            </a:solidFill>
                            <a:latin typeface="Cambria Math" panose="02040503050406030204" pitchFamily="18" charset="0"/>
                          </a:rPr>
                          <m:t>5</m:t>
                        </m:r>
                        <m:r>
                          <a:rPr lang="fa-IR" i="1">
                            <a:solidFill>
                              <a:srgbClr val="C00000"/>
                            </a:solidFill>
                            <a:latin typeface="Cambria Math" panose="02040503050406030204" pitchFamily="18" charset="0"/>
                          </a:rPr>
                          <m:t>0000</m:t>
                        </m:r>
                      </m:den>
                    </m:f>
                  </m:oMath>
                </a14:m>
                <a:r>
                  <a:rPr lang="fa-IR" dirty="0">
                    <a:solidFill>
                      <a:srgbClr val="C00000"/>
                    </a:solidFill>
                  </a:rPr>
                  <a:t>  و </a:t>
                </a:r>
                <a14:m>
                  <m:oMath xmlns:m="http://schemas.openxmlformats.org/officeDocument/2006/math">
                    <m:f>
                      <m:fPr>
                        <m:ctrlPr>
                          <a:rPr lang="en-US" i="1">
                            <a:solidFill>
                              <a:srgbClr val="C00000"/>
                            </a:solidFill>
                            <a:latin typeface="Cambria Math" panose="02040503050406030204" pitchFamily="18" charset="0"/>
                          </a:rPr>
                        </m:ctrlPr>
                      </m:fPr>
                      <m:num>
                        <m:r>
                          <a:rPr lang="fa-IR" i="1">
                            <a:solidFill>
                              <a:srgbClr val="C00000"/>
                            </a:solidFill>
                            <a:latin typeface="Cambria Math" panose="02040503050406030204" pitchFamily="18" charset="0"/>
                          </a:rPr>
                          <m:t>1</m:t>
                        </m:r>
                      </m:num>
                      <m:den>
                        <m:r>
                          <a:rPr lang="fa-IR" b="0" i="0" smtClean="0">
                            <a:solidFill>
                              <a:srgbClr val="C00000"/>
                            </a:solidFill>
                            <a:latin typeface="Cambria Math" panose="02040503050406030204" pitchFamily="18" charset="0"/>
                          </a:rPr>
                          <m:t>25</m:t>
                        </m:r>
                        <m:r>
                          <a:rPr lang="fa-IR" i="0">
                            <a:solidFill>
                              <a:srgbClr val="C00000"/>
                            </a:solidFill>
                            <a:latin typeface="Cambria Math" panose="02040503050406030204" pitchFamily="18" charset="0"/>
                          </a:rPr>
                          <m:t>000</m:t>
                        </m:r>
                      </m:den>
                    </m:f>
                  </m:oMath>
                </a14:m>
                <a:r>
                  <a:rPr lang="fa-IR" dirty="0">
                    <a:solidFill>
                      <a:srgbClr val="C00000"/>
                    </a:solidFill>
                  </a:rPr>
                  <a:t>   </a:t>
                </a:r>
                <a:r>
                  <a:rPr lang="fa-IR" dirty="0"/>
                  <a:t>نیز برای بخش‌های خاصی از کشور ترسیم شده است.</a:t>
                </a:r>
                <a:endParaRPr lang="en-US" dirty="0"/>
              </a:p>
            </p:txBody>
          </p:sp>
        </mc:Choice>
        <mc:Fallback xmlns="">
          <p:sp>
            <p:nvSpPr>
              <p:cNvPr id="3" name="TextBox 2">
                <a:extLst>
                  <a:ext uri="{FF2B5EF4-FFF2-40B4-BE49-F238E27FC236}">
                    <a16:creationId xmlns:a16="http://schemas.microsoft.com/office/drawing/2014/main" id="{F0D1A8FB-6F8C-6202-136A-F72E9EF7CDEB}"/>
                  </a:ext>
                </a:extLst>
              </p:cNvPr>
              <p:cNvSpPr txBox="1">
                <a:spLocks noRot="1" noChangeAspect="1" noMove="1" noResize="1" noEditPoints="1" noAdjustHandles="1" noChangeArrowheads="1" noChangeShapeType="1" noTextEdit="1"/>
              </p:cNvSpPr>
              <p:nvPr/>
            </p:nvSpPr>
            <p:spPr>
              <a:xfrm>
                <a:off x="6304291" y="825102"/>
                <a:ext cx="5535386" cy="5806846"/>
              </a:xfrm>
              <a:prstGeom prst="rect">
                <a:avLst/>
              </a:prstGeom>
              <a:blipFill>
                <a:blip r:embed="rId2"/>
                <a:stretch>
                  <a:fillRect l="-4846" r="-991" b="-630"/>
                </a:stretch>
              </a:blipFill>
            </p:spPr>
            <p:txBody>
              <a:bodyPr/>
              <a:lstStyle/>
              <a:p>
                <a:r>
                  <a:rPr lang="fa-IR">
                    <a:noFill/>
                  </a:rPr>
                  <a:t> </a:t>
                </a:r>
              </a:p>
            </p:txBody>
          </p:sp>
        </mc:Fallback>
      </mc:AlternateContent>
      <p:sp>
        <p:nvSpPr>
          <p:cNvPr id="5" name="TextBox 4">
            <a:extLst>
              <a:ext uri="{FF2B5EF4-FFF2-40B4-BE49-F238E27FC236}">
                <a16:creationId xmlns:a16="http://schemas.microsoft.com/office/drawing/2014/main" id="{12CAB5AF-2404-49B9-8176-E5943094DD8B}"/>
              </a:ext>
            </a:extLst>
          </p:cNvPr>
          <p:cNvSpPr txBox="1"/>
          <p:nvPr/>
        </p:nvSpPr>
        <p:spPr>
          <a:xfrm>
            <a:off x="8584162" y="170740"/>
            <a:ext cx="3221393" cy="461665"/>
          </a:xfrm>
          <a:prstGeom prst="rect">
            <a:avLst/>
          </a:prstGeom>
          <a:noFill/>
        </p:spPr>
        <p:txBody>
          <a:bodyPr wrap="square">
            <a:spAutoFit/>
          </a:bodyPr>
          <a:lstStyle/>
          <a:p>
            <a:pPr algn="r" rtl="1"/>
            <a:r>
              <a:rPr lang="fa-IR" sz="2400" b="1" i="0" u="none" strike="noStrike" baseline="0" dirty="0">
                <a:solidFill>
                  <a:srgbClr val="EC74A2"/>
                </a:solidFill>
                <a:latin typeface="BMitraBold"/>
              </a:rPr>
              <a:t>نقشه‌های زمین‌شناسی</a:t>
            </a:r>
            <a:endParaRPr lang="en-US" sz="2400" dirty="0">
              <a:solidFill>
                <a:srgbClr val="EC74A2"/>
              </a:solidFill>
            </a:endParaRPr>
          </a:p>
        </p:txBody>
      </p:sp>
      <p:cxnSp>
        <p:nvCxnSpPr>
          <p:cNvPr id="6" name="Straight Connector 5">
            <a:extLst>
              <a:ext uri="{FF2B5EF4-FFF2-40B4-BE49-F238E27FC236}">
                <a16:creationId xmlns:a16="http://schemas.microsoft.com/office/drawing/2014/main" id="{BE9C78F5-6C63-666D-91C7-D909625593CD}"/>
              </a:ext>
            </a:extLst>
          </p:cNvPr>
          <p:cNvCxnSpPr>
            <a:cxnSpLocks/>
          </p:cNvCxnSpPr>
          <p:nvPr/>
        </p:nvCxnSpPr>
        <p:spPr>
          <a:xfrm>
            <a:off x="254000" y="632405"/>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sp>
        <p:nvSpPr>
          <p:cNvPr id="9" name="TextBox 8">
            <a:extLst>
              <a:ext uri="{FF2B5EF4-FFF2-40B4-BE49-F238E27FC236}">
                <a16:creationId xmlns:a16="http://schemas.microsoft.com/office/drawing/2014/main" id="{004DAE81-0A3A-F0BE-4072-7FEA60C0116E}"/>
              </a:ext>
            </a:extLst>
          </p:cNvPr>
          <p:cNvSpPr txBox="1"/>
          <p:nvPr/>
        </p:nvSpPr>
        <p:spPr>
          <a:xfrm>
            <a:off x="254000" y="5887036"/>
            <a:ext cx="5723812" cy="800219"/>
          </a:xfrm>
          <a:prstGeom prst="rect">
            <a:avLst/>
          </a:prstGeom>
          <a:noFill/>
        </p:spPr>
        <p:txBody>
          <a:bodyPr wrap="square">
            <a:spAutoFit/>
          </a:bodyPr>
          <a:lstStyle/>
          <a:p>
            <a:pPr algn="justLow" rtl="1">
              <a:lnSpc>
                <a:spcPct val="150000"/>
              </a:lnSpc>
            </a:pPr>
            <a:r>
              <a:rPr lang="fa-IR" sz="1600" b="0" i="0" u="none" strike="noStrike" baseline="0" dirty="0">
                <a:solidFill>
                  <a:srgbClr val="008C40"/>
                </a:solidFill>
                <a:latin typeface="BMitra"/>
              </a:rPr>
              <a:t>شکل 6_7_نقشه زمین‌شناسی ایران که نشان دهنده پراکندگی سنگ‌های زمان‌های مختلف زمین‌شناسی با رنگ‌های متفاوت می‌باشد.</a:t>
            </a:r>
            <a:endParaRPr lang="en-US" sz="1600" dirty="0">
              <a:solidFill>
                <a:srgbClr val="008C40"/>
              </a:solidFill>
            </a:endParaRPr>
          </a:p>
        </p:txBody>
      </p:sp>
      <p:grpSp>
        <p:nvGrpSpPr>
          <p:cNvPr id="17" name="Group 16">
            <a:extLst>
              <a:ext uri="{FF2B5EF4-FFF2-40B4-BE49-F238E27FC236}">
                <a16:creationId xmlns:a16="http://schemas.microsoft.com/office/drawing/2014/main" id="{25BB1371-336F-762B-5229-0651DDFEE17C}"/>
              </a:ext>
            </a:extLst>
          </p:cNvPr>
          <p:cNvGrpSpPr/>
          <p:nvPr/>
        </p:nvGrpSpPr>
        <p:grpSpPr>
          <a:xfrm>
            <a:off x="203914" y="1093212"/>
            <a:ext cx="5892086" cy="4671575"/>
            <a:chOff x="203914" y="1093212"/>
            <a:chExt cx="5892086" cy="4671575"/>
          </a:xfrm>
        </p:grpSpPr>
        <p:pic>
          <p:nvPicPr>
            <p:cNvPr id="11" name="Picture 10">
              <a:extLst>
                <a:ext uri="{FF2B5EF4-FFF2-40B4-BE49-F238E27FC236}">
                  <a16:creationId xmlns:a16="http://schemas.microsoft.com/office/drawing/2014/main" id="{DFCC329B-27D7-96BA-8199-27FB8EB04D9F}"/>
                </a:ext>
              </a:extLst>
            </p:cNvPr>
            <p:cNvPicPr>
              <a:picLocks noChangeAspect="1"/>
            </p:cNvPicPr>
            <p:nvPr/>
          </p:nvPicPr>
          <p:blipFill>
            <a:blip r:embed="rId3">
              <a:extLst>
                <a:ext uri="{28A0092B-C50C-407E-A947-70E740481C1C}">
                  <a14:useLocalDpi xmlns:a14="http://schemas.microsoft.com/office/drawing/2010/main" val="0"/>
                </a:ext>
              </a:extLst>
            </a:blip>
            <a:srcRect l="23648" t="11217" r="24235"/>
            <a:stretch>
              <a:fillRect/>
            </a:stretch>
          </p:blipFill>
          <p:spPr>
            <a:xfrm>
              <a:off x="984124" y="1093212"/>
              <a:ext cx="5111876" cy="4671575"/>
            </a:xfrm>
            <a:prstGeom prst="rect">
              <a:avLst/>
            </a:prstGeom>
          </p:spPr>
        </p:pic>
        <p:sp>
          <p:nvSpPr>
            <p:cNvPr id="12" name="Rectangle 11">
              <a:extLst>
                <a:ext uri="{FF2B5EF4-FFF2-40B4-BE49-F238E27FC236}">
                  <a16:creationId xmlns:a16="http://schemas.microsoft.com/office/drawing/2014/main" id="{F09D5668-FBF7-D7A0-17B4-BC427FD438D4}"/>
                </a:ext>
              </a:extLst>
            </p:cNvPr>
            <p:cNvSpPr/>
            <p:nvPr/>
          </p:nvSpPr>
          <p:spPr>
            <a:xfrm>
              <a:off x="480271" y="4432037"/>
              <a:ext cx="1045029" cy="158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00" b="1" dirty="0">
                  <a:solidFill>
                    <a:schemeClr val="tx1"/>
                  </a:solidFill>
                </a:rPr>
                <a:t>سنگ‌های آذرین</a:t>
              </a:r>
              <a:endParaRPr lang="en-US" sz="1000" b="1" dirty="0">
                <a:solidFill>
                  <a:schemeClr val="tx1"/>
                </a:solidFill>
              </a:endParaRPr>
            </a:p>
          </p:txBody>
        </p:sp>
        <p:sp>
          <p:nvSpPr>
            <p:cNvPr id="13" name="Rectangle 12">
              <a:extLst>
                <a:ext uri="{FF2B5EF4-FFF2-40B4-BE49-F238E27FC236}">
                  <a16:creationId xmlns:a16="http://schemas.microsoft.com/office/drawing/2014/main" id="{9DDC4293-EFF2-9E79-2024-58A3269FFA1A}"/>
                </a:ext>
              </a:extLst>
            </p:cNvPr>
            <p:cNvSpPr/>
            <p:nvPr/>
          </p:nvSpPr>
          <p:spPr>
            <a:xfrm>
              <a:off x="260747" y="4655972"/>
              <a:ext cx="1259632" cy="158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00" b="1" dirty="0">
                  <a:solidFill>
                    <a:schemeClr val="tx1"/>
                  </a:solidFill>
                </a:rPr>
                <a:t>سنگ‌های سنوزوییک</a:t>
              </a:r>
              <a:endParaRPr lang="en-US" sz="1000" b="1" dirty="0">
                <a:solidFill>
                  <a:schemeClr val="tx1"/>
                </a:solidFill>
              </a:endParaRPr>
            </a:p>
          </p:txBody>
        </p:sp>
        <p:sp>
          <p:nvSpPr>
            <p:cNvPr id="14" name="Rectangle 13">
              <a:extLst>
                <a:ext uri="{FF2B5EF4-FFF2-40B4-BE49-F238E27FC236}">
                  <a16:creationId xmlns:a16="http://schemas.microsoft.com/office/drawing/2014/main" id="{5539E23C-34E1-28C8-9196-22173B305338}"/>
                </a:ext>
              </a:extLst>
            </p:cNvPr>
            <p:cNvSpPr/>
            <p:nvPr/>
          </p:nvSpPr>
          <p:spPr>
            <a:xfrm>
              <a:off x="203914" y="5051761"/>
              <a:ext cx="1229831" cy="158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00" b="1" dirty="0">
                  <a:solidFill>
                    <a:schemeClr val="tx1"/>
                  </a:solidFill>
                </a:rPr>
                <a:t>سنگ‌های مزوزوییک</a:t>
              </a:r>
              <a:endParaRPr lang="en-US" sz="1000" b="1" dirty="0">
                <a:solidFill>
                  <a:schemeClr val="tx1"/>
                </a:solidFill>
              </a:endParaRPr>
            </a:p>
          </p:txBody>
        </p:sp>
        <p:sp>
          <p:nvSpPr>
            <p:cNvPr id="15" name="Rectangle 14">
              <a:extLst>
                <a:ext uri="{FF2B5EF4-FFF2-40B4-BE49-F238E27FC236}">
                  <a16:creationId xmlns:a16="http://schemas.microsoft.com/office/drawing/2014/main" id="{FF47D3F8-E7EC-D2AA-9018-DA96EF97EDC9}"/>
                </a:ext>
              </a:extLst>
            </p:cNvPr>
            <p:cNvSpPr/>
            <p:nvPr/>
          </p:nvSpPr>
          <p:spPr>
            <a:xfrm>
              <a:off x="203914" y="5412171"/>
              <a:ext cx="1279917" cy="158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00" b="1" dirty="0">
                  <a:solidFill>
                    <a:schemeClr val="tx1"/>
                  </a:solidFill>
                </a:rPr>
                <a:t>سنگ‌های پالئوزوییک</a:t>
              </a:r>
              <a:endParaRPr lang="en-US" sz="1000" b="1" dirty="0">
                <a:solidFill>
                  <a:schemeClr val="tx1"/>
                </a:solidFill>
              </a:endParaRPr>
            </a:p>
          </p:txBody>
        </p:sp>
        <p:sp>
          <p:nvSpPr>
            <p:cNvPr id="16" name="Rectangle 15">
              <a:extLst>
                <a:ext uri="{FF2B5EF4-FFF2-40B4-BE49-F238E27FC236}">
                  <a16:creationId xmlns:a16="http://schemas.microsoft.com/office/drawing/2014/main" id="{0066AAAD-15FB-D4C1-7039-4ADE4AF9982D}"/>
                </a:ext>
              </a:extLst>
            </p:cNvPr>
            <p:cNvSpPr/>
            <p:nvPr/>
          </p:nvSpPr>
          <p:spPr>
            <a:xfrm>
              <a:off x="456177" y="4161452"/>
              <a:ext cx="1045029" cy="158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00" b="1" dirty="0">
                  <a:solidFill>
                    <a:schemeClr val="tx1"/>
                  </a:solidFill>
                </a:rPr>
                <a:t>رسوبات کواترنری</a:t>
              </a:r>
              <a:endParaRPr lang="en-US" sz="1000" b="1" dirty="0">
                <a:solidFill>
                  <a:schemeClr val="tx1"/>
                </a:solidFill>
              </a:endParaRPr>
            </a:p>
          </p:txBody>
        </p:sp>
      </p:grpSp>
    </p:spTree>
    <p:extLst>
      <p:ext uri="{BB962C8B-B14F-4D97-AF65-F5344CB8AC3E}">
        <p14:creationId xmlns:p14="http://schemas.microsoft.com/office/powerpoint/2010/main" val="15012191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86796142-B6DD-1EE1-7CC4-28D3A74225CE}"/>
              </a:ext>
            </a:extLst>
          </p:cNvPr>
          <p:cNvSpPr/>
          <p:nvPr/>
        </p:nvSpPr>
        <p:spPr>
          <a:xfrm>
            <a:off x="362597" y="1347021"/>
            <a:ext cx="11575403" cy="5034512"/>
          </a:xfrm>
          <a:prstGeom prst="roundRect">
            <a:avLst>
              <a:gd name="adj" fmla="val 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645027E-8862-C1A6-4834-42688AB150A1}"/>
              </a:ext>
            </a:extLst>
          </p:cNvPr>
          <p:cNvSpPr txBox="1"/>
          <p:nvPr/>
        </p:nvSpPr>
        <p:spPr>
          <a:xfrm>
            <a:off x="5574222" y="1757930"/>
            <a:ext cx="6076863" cy="4212692"/>
          </a:xfrm>
          <a:prstGeom prst="rect">
            <a:avLst/>
          </a:prstGeom>
          <a:noFill/>
        </p:spPr>
        <p:txBody>
          <a:bodyPr wrap="square">
            <a:spAutoFit/>
          </a:bodyPr>
          <a:lstStyle/>
          <a:p>
            <a:pPr algn="justLow" rtl="1">
              <a:lnSpc>
                <a:spcPct val="150000"/>
              </a:lnSpc>
            </a:pPr>
            <a:r>
              <a:rPr lang="fa-IR" sz="1800" b="0" i="0" u="none" strike="noStrike" baseline="0" dirty="0">
                <a:latin typeface="BMitra"/>
              </a:rPr>
              <a:t>مطالعات انجام‌شده توسط زمین‌شناسان نشان می‌دهد که </a:t>
            </a:r>
            <a:r>
              <a:rPr lang="fa-IR" sz="1800" b="0" i="0" u="none" strike="noStrike" baseline="0" dirty="0">
                <a:solidFill>
                  <a:srgbClr val="C00000"/>
                </a:solidFill>
                <a:latin typeface="BMitra"/>
              </a:rPr>
              <a:t>فرآیندهای زمین‌شناسی متعددی در طول زمان</a:t>
            </a:r>
            <a:r>
              <a:rPr lang="fa-IR" sz="1800" b="0" i="0" u="none" strike="noStrike" baseline="0" dirty="0">
                <a:latin typeface="BMitra"/>
              </a:rPr>
              <a:t>، چهره امروزی سرزمین ایران را به وجود آورده است. تحولات زمین‌شناختی ایران در دوره‌های مختلف زمین‌شناسی، پیچیده بوده است. سرزمین ایران، </a:t>
            </a:r>
            <a:r>
              <a:rPr lang="fa-IR" sz="1800" b="0" i="0" u="none" strike="noStrike" baseline="0" dirty="0">
                <a:solidFill>
                  <a:srgbClr val="C00000"/>
                </a:solidFill>
                <a:latin typeface="BMitra"/>
              </a:rPr>
              <a:t>از چندین قطعه مختلف و جدا ‌از</a:t>
            </a:r>
            <a:r>
              <a:rPr lang="fa-IR" dirty="0">
                <a:solidFill>
                  <a:srgbClr val="C00000"/>
                </a:solidFill>
                <a:latin typeface="BMitra"/>
              </a:rPr>
              <a:t>‌ </a:t>
            </a:r>
            <a:r>
              <a:rPr lang="fa-IR" sz="1800" b="0" i="0" u="none" strike="noStrike" baseline="0" dirty="0">
                <a:solidFill>
                  <a:srgbClr val="C00000"/>
                </a:solidFill>
                <a:latin typeface="BMitra"/>
              </a:rPr>
              <a:t>هم سنگ‌کره </a:t>
            </a:r>
            <a:r>
              <a:rPr lang="fa-IR" sz="1800" b="0" i="0" u="none" strike="noStrike" baseline="0" dirty="0">
                <a:latin typeface="BMitra"/>
              </a:rPr>
              <a:t>تشکیل شده که هر کدام تاریخچه تکوین متفاوتی دارند. در نتیجه الگوی ساختاری تحولات زمین‌ساختی و شرایط رسوبی ایران‌زمین در طول تاریخ یکسان نبوده است. این تفاوت رسوبی و زمین‌ساختی باعث شده که تعیین ویژگی‌های یکسان برای کل پهنه‌های ایران‌زمین</a:t>
            </a:r>
            <a:r>
              <a:rPr lang="fa-IR" dirty="0">
                <a:solidFill>
                  <a:srgbClr val="C00000"/>
                </a:solidFill>
                <a:latin typeface="BMitra"/>
              </a:rPr>
              <a:t> </a:t>
            </a:r>
            <a:r>
              <a:rPr lang="fa-IR" sz="1800" b="0" i="0" u="none" strike="noStrike" baseline="0" dirty="0">
                <a:solidFill>
                  <a:srgbClr val="C00000"/>
                </a:solidFill>
                <a:latin typeface="BMitra"/>
              </a:rPr>
              <a:t>غیرممکن </a:t>
            </a:r>
            <a:r>
              <a:rPr lang="fa-IR" sz="1800" b="0" i="0" u="none" strike="noStrike" baseline="0" dirty="0">
                <a:latin typeface="BMitra"/>
              </a:rPr>
              <a:t>شود.</a:t>
            </a:r>
            <a:endParaRPr lang="en-US" dirty="0"/>
          </a:p>
        </p:txBody>
      </p:sp>
      <p:sp>
        <p:nvSpPr>
          <p:cNvPr id="5" name="TextBox 4">
            <a:extLst>
              <a:ext uri="{FF2B5EF4-FFF2-40B4-BE49-F238E27FC236}">
                <a16:creationId xmlns:a16="http://schemas.microsoft.com/office/drawing/2014/main" id="{0478A508-21C4-1C26-F11A-D20EE3A72410}"/>
              </a:ext>
            </a:extLst>
          </p:cNvPr>
          <p:cNvSpPr txBox="1"/>
          <p:nvPr/>
        </p:nvSpPr>
        <p:spPr>
          <a:xfrm>
            <a:off x="8268737" y="455878"/>
            <a:ext cx="3669263" cy="461665"/>
          </a:xfrm>
          <a:prstGeom prst="rect">
            <a:avLst/>
          </a:prstGeom>
          <a:noFill/>
        </p:spPr>
        <p:txBody>
          <a:bodyPr wrap="square">
            <a:spAutoFit/>
          </a:bodyPr>
          <a:lstStyle/>
          <a:p>
            <a:pPr algn="r" rtl="1"/>
            <a:r>
              <a:rPr lang="fa-IR" sz="2400" b="1" i="0" u="none" strike="noStrike" baseline="0" dirty="0">
                <a:solidFill>
                  <a:srgbClr val="EC74A2"/>
                </a:solidFill>
                <a:latin typeface="BMitraBold"/>
              </a:rPr>
              <a:t>پهنه‌های زمین‌شناسی ایران</a:t>
            </a:r>
            <a:endParaRPr lang="en-US" sz="2400" dirty="0">
              <a:solidFill>
                <a:srgbClr val="EC74A2"/>
              </a:solidFill>
            </a:endParaRPr>
          </a:p>
        </p:txBody>
      </p:sp>
      <p:cxnSp>
        <p:nvCxnSpPr>
          <p:cNvPr id="6" name="Straight Connector 5">
            <a:extLst>
              <a:ext uri="{FF2B5EF4-FFF2-40B4-BE49-F238E27FC236}">
                <a16:creationId xmlns:a16="http://schemas.microsoft.com/office/drawing/2014/main" id="{1F33DAE5-2E08-00E9-10A0-F32E22DD2FCA}"/>
              </a:ext>
            </a:extLst>
          </p:cNvPr>
          <p:cNvCxnSpPr>
            <a:cxnSpLocks/>
          </p:cNvCxnSpPr>
          <p:nvPr/>
        </p:nvCxnSpPr>
        <p:spPr>
          <a:xfrm>
            <a:off x="254000" y="986367"/>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pic>
        <p:nvPicPr>
          <p:cNvPr id="4" name="Picture 3">
            <a:extLst>
              <a:ext uri="{FF2B5EF4-FFF2-40B4-BE49-F238E27FC236}">
                <a16:creationId xmlns:a16="http://schemas.microsoft.com/office/drawing/2014/main" id="{EB7AB7B3-D7DB-C183-8A5B-CF8A03CCC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984" y="1569446"/>
            <a:ext cx="4609323" cy="460932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48599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5EA786F5-661C-5DAD-E000-F2949FF22546}"/>
              </a:ext>
            </a:extLst>
          </p:cNvPr>
          <p:cNvGrpSpPr/>
          <p:nvPr/>
        </p:nvGrpSpPr>
        <p:grpSpPr>
          <a:xfrm>
            <a:off x="111972" y="768275"/>
            <a:ext cx="5959152" cy="4954971"/>
            <a:chOff x="0" y="768275"/>
            <a:chExt cx="5959152" cy="4954971"/>
          </a:xfrm>
        </p:grpSpPr>
        <p:pic>
          <p:nvPicPr>
            <p:cNvPr id="6" name="Picture 5">
              <a:extLst>
                <a:ext uri="{FF2B5EF4-FFF2-40B4-BE49-F238E27FC236}">
                  <a16:creationId xmlns:a16="http://schemas.microsoft.com/office/drawing/2014/main" id="{A4A628A2-99B2-C30D-8B53-B0779726B498}"/>
                </a:ext>
              </a:extLst>
            </p:cNvPr>
            <p:cNvPicPr>
              <a:picLocks noChangeAspect="1"/>
            </p:cNvPicPr>
            <p:nvPr/>
          </p:nvPicPr>
          <p:blipFill>
            <a:blip r:embed="rId2"/>
            <a:stretch>
              <a:fillRect/>
            </a:stretch>
          </p:blipFill>
          <p:spPr>
            <a:xfrm>
              <a:off x="94083" y="768275"/>
              <a:ext cx="5865069" cy="4954971"/>
            </a:xfrm>
            <a:prstGeom prst="rect">
              <a:avLst/>
            </a:prstGeom>
          </p:spPr>
        </p:pic>
        <p:sp>
          <p:nvSpPr>
            <p:cNvPr id="9" name="Rectangle 8">
              <a:extLst>
                <a:ext uri="{FF2B5EF4-FFF2-40B4-BE49-F238E27FC236}">
                  <a16:creationId xmlns:a16="http://schemas.microsoft.com/office/drawing/2014/main" id="{0CFB9D95-5FA0-5776-7541-FEBBD8A14544}"/>
                </a:ext>
              </a:extLst>
            </p:cNvPr>
            <p:cNvSpPr/>
            <p:nvPr/>
          </p:nvSpPr>
          <p:spPr>
            <a:xfrm>
              <a:off x="0" y="2956509"/>
              <a:ext cx="1364069" cy="320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100" b="1" dirty="0">
                  <a:solidFill>
                    <a:schemeClr val="tx1"/>
                  </a:solidFill>
                </a:rPr>
                <a:t>زمین در تتیس جوان</a:t>
              </a:r>
              <a:endParaRPr lang="en-US" sz="1100" b="1" dirty="0">
                <a:solidFill>
                  <a:schemeClr val="tx1"/>
                </a:solidFill>
              </a:endParaRPr>
            </a:p>
          </p:txBody>
        </p:sp>
        <p:sp>
          <p:nvSpPr>
            <p:cNvPr id="11" name="Rectangle 10">
              <a:extLst>
                <a:ext uri="{FF2B5EF4-FFF2-40B4-BE49-F238E27FC236}">
                  <a16:creationId xmlns:a16="http://schemas.microsoft.com/office/drawing/2014/main" id="{A066AD92-F86C-02C3-0B40-A73782B1617E}"/>
                </a:ext>
              </a:extLst>
            </p:cNvPr>
            <p:cNvSpPr/>
            <p:nvPr/>
          </p:nvSpPr>
          <p:spPr>
            <a:xfrm>
              <a:off x="4013452" y="768275"/>
              <a:ext cx="1269986" cy="2146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100" b="1" dirty="0">
                  <a:solidFill>
                    <a:schemeClr val="tx1"/>
                  </a:solidFill>
                </a:rPr>
                <a:t>زمین در تتیس کهن</a:t>
              </a:r>
              <a:endParaRPr lang="en-US" sz="1100" b="1" dirty="0">
                <a:solidFill>
                  <a:schemeClr val="tx1"/>
                </a:solidFill>
              </a:endParaRPr>
            </a:p>
          </p:txBody>
        </p:sp>
        <p:sp>
          <p:nvSpPr>
            <p:cNvPr id="12" name="Rectangle 11">
              <a:extLst>
                <a:ext uri="{FF2B5EF4-FFF2-40B4-BE49-F238E27FC236}">
                  <a16:creationId xmlns:a16="http://schemas.microsoft.com/office/drawing/2014/main" id="{75AE1D03-3D5E-7733-9D33-0F1FB73C808E}"/>
                </a:ext>
              </a:extLst>
            </p:cNvPr>
            <p:cNvSpPr/>
            <p:nvPr/>
          </p:nvSpPr>
          <p:spPr>
            <a:xfrm>
              <a:off x="94083" y="1702347"/>
              <a:ext cx="960276" cy="3200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100" b="1" dirty="0">
                  <a:solidFill>
                    <a:schemeClr val="tx1"/>
                  </a:solidFill>
                </a:rPr>
                <a:t>ارومیه _ دختر</a:t>
              </a:r>
              <a:endParaRPr lang="en-US" sz="1100" b="1" dirty="0">
                <a:solidFill>
                  <a:schemeClr val="tx1"/>
                </a:solidFill>
              </a:endParaRPr>
            </a:p>
          </p:txBody>
        </p:sp>
        <p:sp>
          <p:nvSpPr>
            <p:cNvPr id="13" name="Rectangle 12">
              <a:extLst>
                <a:ext uri="{FF2B5EF4-FFF2-40B4-BE49-F238E27FC236}">
                  <a16:creationId xmlns:a16="http://schemas.microsoft.com/office/drawing/2014/main" id="{710F963F-5071-7831-CF47-170D7DF1DE68}"/>
                </a:ext>
              </a:extLst>
            </p:cNvPr>
            <p:cNvSpPr/>
            <p:nvPr/>
          </p:nvSpPr>
          <p:spPr>
            <a:xfrm>
              <a:off x="2211356" y="1252119"/>
              <a:ext cx="967144" cy="184795"/>
            </a:xfrm>
            <a:prstGeom prst="rect">
              <a:avLst/>
            </a:prstGeom>
            <a:solidFill>
              <a:srgbClr val="008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دریای خزر</a:t>
              </a:r>
              <a:endParaRPr lang="en-US" sz="1200" b="1" dirty="0">
                <a:solidFill>
                  <a:schemeClr val="tx1"/>
                </a:solidFill>
              </a:endParaRPr>
            </a:p>
          </p:txBody>
        </p:sp>
        <p:sp>
          <p:nvSpPr>
            <p:cNvPr id="14" name="Rectangle 13">
              <a:extLst>
                <a:ext uri="{FF2B5EF4-FFF2-40B4-BE49-F238E27FC236}">
                  <a16:creationId xmlns:a16="http://schemas.microsoft.com/office/drawing/2014/main" id="{9BB21A8C-4FFA-9CE0-5B83-9F0C7872AA7C}"/>
                </a:ext>
              </a:extLst>
            </p:cNvPr>
            <p:cNvSpPr/>
            <p:nvPr/>
          </p:nvSpPr>
          <p:spPr>
            <a:xfrm>
              <a:off x="4553338" y="5209439"/>
              <a:ext cx="902347" cy="214603"/>
            </a:xfrm>
            <a:prstGeom prst="rect">
              <a:avLst/>
            </a:prstGeom>
            <a:solidFill>
              <a:srgbClr val="008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دریای عمان</a:t>
              </a:r>
              <a:endParaRPr lang="en-US" sz="1200" b="1" dirty="0">
                <a:solidFill>
                  <a:schemeClr val="tx1"/>
                </a:solidFill>
              </a:endParaRPr>
            </a:p>
          </p:txBody>
        </p:sp>
        <p:sp>
          <p:nvSpPr>
            <p:cNvPr id="15" name="Rectangle 14">
              <a:extLst>
                <a:ext uri="{FF2B5EF4-FFF2-40B4-BE49-F238E27FC236}">
                  <a16:creationId xmlns:a16="http://schemas.microsoft.com/office/drawing/2014/main" id="{316C33C9-5B24-7B16-69CB-5BBBFAC81C50}"/>
                </a:ext>
              </a:extLst>
            </p:cNvPr>
            <p:cNvSpPr/>
            <p:nvPr/>
          </p:nvSpPr>
          <p:spPr>
            <a:xfrm rot="2674623">
              <a:off x="2079945" y="4545403"/>
              <a:ext cx="1011341" cy="230266"/>
            </a:xfrm>
            <a:prstGeom prst="rect">
              <a:avLst/>
            </a:prstGeom>
            <a:solidFill>
              <a:srgbClr val="008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خلیج‌فارس</a:t>
              </a:r>
              <a:endParaRPr lang="en-US" sz="1200" b="1" dirty="0">
                <a:solidFill>
                  <a:schemeClr val="tx1"/>
                </a:solidFill>
              </a:endParaRPr>
            </a:p>
          </p:txBody>
        </p:sp>
        <p:sp>
          <p:nvSpPr>
            <p:cNvPr id="16" name="Rectangle 15">
              <a:extLst>
                <a:ext uri="{FF2B5EF4-FFF2-40B4-BE49-F238E27FC236}">
                  <a16:creationId xmlns:a16="http://schemas.microsoft.com/office/drawing/2014/main" id="{E1AE6F4F-6D84-21B9-5FC9-0F40CE90217D}"/>
                </a:ext>
              </a:extLst>
            </p:cNvPr>
            <p:cNvSpPr/>
            <p:nvPr/>
          </p:nvSpPr>
          <p:spPr>
            <a:xfrm rot="2308937">
              <a:off x="1940573" y="3505427"/>
              <a:ext cx="967144" cy="184795"/>
            </a:xfrm>
            <a:prstGeom prst="rect">
              <a:avLst/>
            </a:prstGeom>
            <a:solidFill>
              <a:srgbClr val="B1B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زاگزس</a:t>
              </a:r>
              <a:endParaRPr lang="en-US" sz="1200" b="1" dirty="0">
                <a:solidFill>
                  <a:schemeClr val="tx1"/>
                </a:solidFill>
              </a:endParaRPr>
            </a:p>
          </p:txBody>
        </p:sp>
        <p:sp>
          <p:nvSpPr>
            <p:cNvPr id="17" name="Rectangle 16">
              <a:extLst>
                <a:ext uri="{FF2B5EF4-FFF2-40B4-BE49-F238E27FC236}">
                  <a16:creationId xmlns:a16="http://schemas.microsoft.com/office/drawing/2014/main" id="{9CA34478-445C-3F55-ED38-9E1745CBB38E}"/>
                </a:ext>
              </a:extLst>
            </p:cNvPr>
            <p:cNvSpPr/>
            <p:nvPr/>
          </p:nvSpPr>
          <p:spPr>
            <a:xfrm rot="2308937">
              <a:off x="2063262" y="3076980"/>
              <a:ext cx="1224899" cy="156756"/>
            </a:xfrm>
            <a:prstGeom prst="rect">
              <a:avLst/>
            </a:prstGeom>
            <a:solidFill>
              <a:srgbClr val="AE772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سنندج _ سیرجان</a:t>
              </a:r>
              <a:endParaRPr lang="en-US" sz="1200" b="1" dirty="0">
                <a:solidFill>
                  <a:schemeClr val="tx1"/>
                </a:solidFill>
              </a:endParaRPr>
            </a:p>
          </p:txBody>
        </p:sp>
        <p:sp>
          <p:nvSpPr>
            <p:cNvPr id="18" name="Rectangle 17">
              <a:extLst>
                <a:ext uri="{FF2B5EF4-FFF2-40B4-BE49-F238E27FC236}">
                  <a16:creationId xmlns:a16="http://schemas.microsoft.com/office/drawing/2014/main" id="{08042DDA-DC88-DF48-989E-CE7AB8377B68}"/>
                </a:ext>
              </a:extLst>
            </p:cNvPr>
            <p:cNvSpPr/>
            <p:nvPr/>
          </p:nvSpPr>
          <p:spPr>
            <a:xfrm>
              <a:off x="4381091" y="4766762"/>
              <a:ext cx="902347" cy="214603"/>
            </a:xfrm>
            <a:prstGeom prst="rect">
              <a:avLst/>
            </a:prstGeom>
            <a:solidFill>
              <a:srgbClr val="ED93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مکران</a:t>
              </a:r>
              <a:endParaRPr lang="en-US" sz="1200" b="1" dirty="0">
                <a:solidFill>
                  <a:schemeClr val="tx1"/>
                </a:solidFill>
              </a:endParaRPr>
            </a:p>
          </p:txBody>
        </p:sp>
        <p:sp>
          <p:nvSpPr>
            <p:cNvPr id="19" name="Rectangle 18">
              <a:extLst>
                <a:ext uri="{FF2B5EF4-FFF2-40B4-BE49-F238E27FC236}">
                  <a16:creationId xmlns:a16="http://schemas.microsoft.com/office/drawing/2014/main" id="{7F26492B-63B7-7F0D-1B00-17D039C2E3E1}"/>
                </a:ext>
              </a:extLst>
            </p:cNvPr>
            <p:cNvSpPr/>
            <p:nvPr/>
          </p:nvSpPr>
          <p:spPr>
            <a:xfrm rot="1584652">
              <a:off x="3196966" y="3102797"/>
              <a:ext cx="1431279" cy="214603"/>
            </a:xfrm>
            <a:prstGeom prst="rect">
              <a:avLst/>
            </a:prstGeom>
            <a:solidFill>
              <a:srgbClr val="FFE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خرد قاره ایران مرکزی</a:t>
              </a:r>
              <a:endParaRPr lang="en-US" sz="1200" b="1" dirty="0">
                <a:solidFill>
                  <a:schemeClr val="tx1"/>
                </a:solidFill>
              </a:endParaRPr>
            </a:p>
          </p:txBody>
        </p:sp>
        <p:sp>
          <p:nvSpPr>
            <p:cNvPr id="20" name="Rectangle 19">
              <a:extLst>
                <a:ext uri="{FF2B5EF4-FFF2-40B4-BE49-F238E27FC236}">
                  <a16:creationId xmlns:a16="http://schemas.microsoft.com/office/drawing/2014/main" id="{6C587B52-378F-29E5-5CC2-FACC0726F8B0}"/>
                </a:ext>
              </a:extLst>
            </p:cNvPr>
            <p:cNvSpPr/>
            <p:nvPr/>
          </p:nvSpPr>
          <p:spPr>
            <a:xfrm rot="3693489">
              <a:off x="4269364" y="3704721"/>
              <a:ext cx="1364069" cy="93799"/>
            </a:xfrm>
            <a:prstGeom prst="rect">
              <a:avLst/>
            </a:prstGeom>
            <a:solidFill>
              <a:srgbClr val="777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کوه‌های شرق ایران</a:t>
              </a:r>
              <a:endParaRPr lang="en-US" sz="1200" b="1" dirty="0">
                <a:solidFill>
                  <a:schemeClr val="tx1"/>
                </a:solidFill>
              </a:endParaRPr>
            </a:p>
          </p:txBody>
        </p:sp>
        <p:sp>
          <p:nvSpPr>
            <p:cNvPr id="21" name="Rectangle 20">
              <a:extLst>
                <a:ext uri="{FF2B5EF4-FFF2-40B4-BE49-F238E27FC236}">
                  <a16:creationId xmlns:a16="http://schemas.microsoft.com/office/drawing/2014/main" id="{39AE346D-CBA7-E689-FC40-528CBEE216E6}"/>
                </a:ext>
              </a:extLst>
            </p:cNvPr>
            <p:cNvSpPr/>
            <p:nvPr/>
          </p:nvSpPr>
          <p:spPr>
            <a:xfrm rot="20724840">
              <a:off x="2997778" y="2245685"/>
              <a:ext cx="902347" cy="214603"/>
            </a:xfrm>
            <a:prstGeom prst="rect">
              <a:avLst/>
            </a:prstGeom>
            <a:solidFill>
              <a:srgbClr val="EB83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ایران مرکزی</a:t>
              </a:r>
              <a:endParaRPr lang="en-US" sz="1200" b="1" dirty="0">
                <a:solidFill>
                  <a:schemeClr val="tx1"/>
                </a:solidFill>
              </a:endParaRPr>
            </a:p>
          </p:txBody>
        </p:sp>
        <p:sp>
          <p:nvSpPr>
            <p:cNvPr id="22" name="Rectangle 21">
              <a:extLst>
                <a:ext uri="{FF2B5EF4-FFF2-40B4-BE49-F238E27FC236}">
                  <a16:creationId xmlns:a16="http://schemas.microsoft.com/office/drawing/2014/main" id="{4E4B1E2F-BEC9-6D80-20C3-BCD729AC60D3}"/>
                </a:ext>
              </a:extLst>
            </p:cNvPr>
            <p:cNvSpPr/>
            <p:nvPr/>
          </p:nvSpPr>
          <p:spPr>
            <a:xfrm rot="21350906">
              <a:off x="2770759" y="1923411"/>
              <a:ext cx="593181" cy="120001"/>
            </a:xfrm>
            <a:prstGeom prst="rect">
              <a:avLst/>
            </a:prstGeom>
            <a:solidFill>
              <a:srgbClr val="5FA5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البرز</a:t>
              </a:r>
              <a:endParaRPr lang="en-US" sz="1200" b="1" dirty="0">
                <a:solidFill>
                  <a:schemeClr val="tx1"/>
                </a:solidFill>
              </a:endParaRPr>
            </a:p>
          </p:txBody>
        </p:sp>
        <p:sp>
          <p:nvSpPr>
            <p:cNvPr id="23" name="Rectangle 22">
              <a:extLst>
                <a:ext uri="{FF2B5EF4-FFF2-40B4-BE49-F238E27FC236}">
                  <a16:creationId xmlns:a16="http://schemas.microsoft.com/office/drawing/2014/main" id="{F997D4AA-71D6-96AF-AA4C-D2A03355D2DB}"/>
                </a:ext>
              </a:extLst>
            </p:cNvPr>
            <p:cNvSpPr/>
            <p:nvPr/>
          </p:nvSpPr>
          <p:spPr>
            <a:xfrm rot="1634916">
              <a:off x="4416405" y="1830084"/>
              <a:ext cx="625345" cy="110351"/>
            </a:xfrm>
            <a:prstGeom prst="rect">
              <a:avLst/>
            </a:prstGeom>
            <a:solidFill>
              <a:srgbClr val="B33B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کپه‌داغ</a:t>
              </a:r>
              <a:endParaRPr lang="en-US" sz="1200" b="1" dirty="0">
                <a:solidFill>
                  <a:schemeClr val="tx1"/>
                </a:solidFill>
              </a:endParaRPr>
            </a:p>
          </p:txBody>
        </p:sp>
      </p:grpSp>
      <p:sp>
        <p:nvSpPr>
          <p:cNvPr id="4" name="Rectangle: Rounded Corners 3">
            <a:extLst>
              <a:ext uri="{FF2B5EF4-FFF2-40B4-BE49-F238E27FC236}">
                <a16:creationId xmlns:a16="http://schemas.microsoft.com/office/drawing/2014/main" id="{EB5E7B7B-5D63-302F-B592-B3E13D250B48}"/>
              </a:ext>
            </a:extLst>
          </p:cNvPr>
          <p:cNvSpPr/>
          <p:nvPr/>
        </p:nvSpPr>
        <p:spPr>
          <a:xfrm>
            <a:off x="6154617" y="242395"/>
            <a:ext cx="5916391" cy="6214188"/>
          </a:xfrm>
          <a:prstGeom prst="roundRect">
            <a:avLst>
              <a:gd name="adj" fmla="val 9055"/>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2071B37-5852-7606-086F-D4535BE6B9ED}"/>
              </a:ext>
            </a:extLst>
          </p:cNvPr>
          <p:cNvSpPr txBox="1"/>
          <p:nvPr/>
        </p:nvSpPr>
        <p:spPr>
          <a:xfrm>
            <a:off x="6399785" y="403102"/>
            <a:ext cx="5514936" cy="5874685"/>
          </a:xfrm>
          <a:prstGeom prst="rect">
            <a:avLst/>
          </a:prstGeom>
          <a:noFill/>
        </p:spPr>
        <p:txBody>
          <a:bodyPr wrap="square">
            <a:spAutoFit/>
          </a:bodyPr>
          <a:lstStyle/>
          <a:p>
            <a:pPr algn="justLow" rtl="1">
              <a:lnSpc>
                <a:spcPct val="150000"/>
              </a:lnSpc>
            </a:pPr>
            <a:r>
              <a:rPr lang="fa-IR" sz="1800" b="0" i="0" u="none" strike="noStrike" baseline="0" dirty="0">
                <a:latin typeface="BMitra"/>
              </a:rPr>
              <a:t>مطالعات هدفمند زمین‌شناسی در ایران </a:t>
            </a:r>
            <a:r>
              <a:rPr lang="fa-IR" sz="1800" b="0" i="0" u="none" strike="noStrike" baseline="0" dirty="0">
                <a:solidFill>
                  <a:srgbClr val="C00000"/>
                </a:solidFill>
                <a:latin typeface="BMitra"/>
              </a:rPr>
              <a:t>از اواخر </a:t>
            </a:r>
            <a:r>
              <a:rPr lang="fa-IR" dirty="0">
                <a:solidFill>
                  <a:srgbClr val="C00000"/>
                </a:solidFill>
              </a:rPr>
              <a:t>1960 </a:t>
            </a:r>
            <a:r>
              <a:rPr lang="fa-IR" dirty="0"/>
              <a:t>با پایه‌گذاری سازمان زمین‌شناسی آغاز شد. اشتوکلین، از پیشگامان مطالعات نوین زمین‌شناسی در ایران است. او با جمع‌بندی مطالعات و مشاهدات زمین‌شناسی، برای نخستین بار سرزمین‌ ایران را از نظر ساختارهای زمین‌شناسی به چند بخش جداگانه تقسیم‌بندی کرد(جدول 1-7). او با همکاری نبوی </a:t>
            </a:r>
            <a:r>
              <a:rPr lang="fa-IR" dirty="0">
                <a:solidFill>
                  <a:srgbClr val="C00000"/>
                </a:solidFill>
              </a:rPr>
              <a:t>در سال 1973 اولین نقشه تکتونیک ایران </a:t>
            </a:r>
            <a:r>
              <a:rPr lang="fa-IR" dirty="0"/>
              <a:t>را منتشر کردند که بر اساس ویژگی‌های خاص زمین‌شناسی همچون نوع پوسته، شرایط حاکم بر حوضه‌های‌رسوبی گذشته، تفاوت‌های سنگ‌شناسی، نوع چین‌خوردگی‌ها و فعالیت‌های‌ ماگمایی ایران به چند پهنه ساختاری زمین‌شناسی مختلف تقسیم گردیده است. این تقسیم‌بندی، توسط سایر پژوهشگران مورد استفاده قرار گرفته و گاهی بازنگری شده است (شکل 7-7).</a:t>
            </a:r>
            <a:endParaRPr lang="en-US" dirty="0"/>
          </a:p>
        </p:txBody>
      </p:sp>
      <p:sp>
        <p:nvSpPr>
          <p:cNvPr id="8" name="TextBox 7">
            <a:extLst>
              <a:ext uri="{FF2B5EF4-FFF2-40B4-BE49-F238E27FC236}">
                <a16:creationId xmlns:a16="http://schemas.microsoft.com/office/drawing/2014/main" id="{613A9166-EDFD-BC5D-1415-BE14FBCC21FB}"/>
              </a:ext>
            </a:extLst>
          </p:cNvPr>
          <p:cNvSpPr txBox="1"/>
          <p:nvPr/>
        </p:nvSpPr>
        <p:spPr>
          <a:xfrm>
            <a:off x="296251" y="5894257"/>
            <a:ext cx="5684675" cy="800219"/>
          </a:xfrm>
          <a:prstGeom prst="rect">
            <a:avLst/>
          </a:prstGeom>
          <a:noFill/>
        </p:spPr>
        <p:txBody>
          <a:bodyPr wrap="square">
            <a:spAutoFit/>
          </a:bodyPr>
          <a:lstStyle/>
          <a:p>
            <a:pPr algn="r" rtl="1">
              <a:lnSpc>
                <a:spcPct val="150000"/>
              </a:lnSpc>
            </a:pPr>
            <a:r>
              <a:rPr lang="fa-IR" sz="1600" b="0" i="0" u="none" strike="noStrike" baseline="0" dirty="0">
                <a:solidFill>
                  <a:srgbClr val="008C40"/>
                </a:solidFill>
                <a:latin typeface="BMitra"/>
              </a:rPr>
              <a:t>شکل 7_7_نقشه پهنه‌بندی زمین‌شناسی ایران _ اقتباس از اشتوکلین با اندکی تغییرات</a:t>
            </a:r>
            <a:endParaRPr lang="en-US" sz="1600" dirty="0">
              <a:solidFill>
                <a:srgbClr val="008C40"/>
              </a:solidFill>
            </a:endParaRPr>
          </a:p>
        </p:txBody>
      </p:sp>
    </p:spTree>
    <p:extLst>
      <p:ext uri="{BB962C8B-B14F-4D97-AF65-F5344CB8AC3E}">
        <p14:creationId xmlns:p14="http://schemas.microsoft.com/office/powerpoint/2010/main" val="3753788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AAA902F-0EA2-656E-4BD2-AE8C02319296}"/>
              </a:ext>
            </a:extLst>
          </p:cNvPr>
          <p:cNvSpPr/>
          <p:nvPr/>
        </p:nvSpPr>
        <p:spPr>
          <a:xfrm>
            <a:off x="294968" y="753049"/>
            <a:ext cx="11732188" cy="5952066"/>
          </a:xfrm>
          <a:prstGeom prst="roundRect">
            <a:avLst>
              <a:gd name="adj" fmla="val 7261"/>
            </a:avLst>
          </a:prstGeom>
          <a:solidFill>
            <a:srgbClr val="ADCE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19EE916-605E-A487-90BE-9613DB12E215}"/>
              </a:ext>
            </a:extLst>
          </p:cNvPr>
          <p:cNvSpPr txBox="1"/>
          <p:nvPr/>
        </p:nvSpPr>
        <p:spPr>
          <a:xfrm>
            <a:off x="495716" y="999488"/>
            <a:ext cx="7488077" cy="5459187"/>
          </a:xfrm>
          <a:prstGeom prst="rect">
            <a:avLst/>
          </a:prstGeom>
          <a:noFill/>
        </p:spPr>
        <p:txBody>
          <a:bodyPr wrap="square">
            <a:spAutoFit/>
          </a:bodyPr>
          <a:lstStyle/>
          <a:p>
            <a:pPr algn="justLow" rtl="1">
              <a:lnSpc>
                <a:spcPct val="150000"/>
              </a:lnSpc>
            </a:pPr>
            <a:r>
              <a:rPr lang="fa-IR" sz="1800" b="0" i="0" u="none" strike="noStrike" baseline="0" dirty="0">
                <a:solidFill>
                  <a:srgbClr val="000000"/>
                </a:solidFill>
                <a:latin typeface="BMitra"/>
              </a:rPr>
              <a:t>مهندس نصراله‌خادم در سال 1289 در شهر تهران دیده به جهان گشود. پس‌ از پایان تحصیلات متوسطه در دبیرستان علمیه، عازم </a:t>
            </a:r>
            <a:r>
              <a:rPr lang="fa-IR" sz="1800" b="0" i="0" u="none" strike="noStrike" baseline="0" dirty="0">
                <a:solidFill>
                  <a:srgbClr val="C00000"/>
                </a:solidFill>
                <a:latin typeface="BMitra"/>
              </a:rPr>
              <a:t>فرانسه</a:t>
            </a:r>
            <a:r>
              <a:rPr lang="fa-IR" sz="1800" b="0" i="0" u="none" strike="noStrike" baseline="0" dirty="0">
                <a:solidFill>
                  <a:srgbClr val="000000"/>
                </a:solidFill>
                <a:latin typeface="BMitra"/>
              </a:rPr>
              <a:t> شد و در </a:t>
            </a:r>
            <a:r>
              <a:rPr lang="fa-IR" sz="1800" b="0" i="0" u="none" strike="noStrike" baseline="0" dirty="0">
                <a:solidFill>
                  <a:srgbClr val="C00000"/>
                </a:solidFill>
                <a:latin typeface="BMitra"/>
              </a:rPr>
              <a:t>دانشکده معدن </a:t>
            </a:r>
            <a:r>
              <a:rPr lang="fa-IR" sz="1800" b="0" i="0" u="none" strike="noStrike" baseline="0" dirty="0">
                <a:solidFill>
                  <a:srgbClr val="000000"/>
                </a:solidFill>
                <a:latin typeface="BMitra"/>
              </a:rPr>
              <a:t>به تحصیل پرداخت. پس ‌از پایان تحصیلات، به ایران بازگشت و عهده‌دار سمت‌های</a:t>
            </a:r>
            <a:r>
              <a:rPr lang="fa-IR" dirty="0">
                <a:solidFill>
                  <a:srgbClr val="000000"/>
                </a:solidFill>
                <a:latin typeface="BMitra"/>
              </a:rPr>
              <a:t> </a:t>
            </a:r>
            <a:r>
              <a:rPr lang="fa-IR" sz="1800" b="0" i="0" u="none" strike="noStrike" baseline="0" dirty="0">
                <a:solidFill>
                  <a:srgbClr val="000000"/>
                </a:solidFill>
                <a:latin typeface="BMitra"/>
              </a:rPr>
              <a:t>گوناگون در صنایع معدنی ایران شد. هم‌زمان در </a:t>
            </a:r>
            <a:r>
              <a:rPr lang="fa-IR" sz="1800" b="0" i="0" u="none" strike="noStrike" baseline="0" dirty="0">
                <a:solidFill>
                  <a:srgbClr val="C00000"/>
                </a:solidFill>
                <a:latin typeface="BMitra"/>
              </a:rPr>
              <a:t>دانشکده علوم دانشگاه تهران به تدریس در رشته زمین‌شناسی </a:t>
            </a:r>
            <a:r>
              <a:rPr lang="fa-IR" sz="1800" b="0" i="0" u="none" strike="noStrike" baseline="0" dirty="0">
                <a:solidFill>
                  <a:srgbClr val="000000"/>
                </a:solidFill>
                <a:latin typeface="BMitra"/>
              </a:rPr>
              <a:t>مشغول بود. </a:t>
            </a:r>
            <a:r>
              <a:rPr lang="fa-IR" sz="1800" b="0" i="0" u="none" strike="noStrike" baseline="0" dirty="0">
                <a:solidFill>
                  <a:srgbClr val="C00000"/>
                </a:solidFill>
                <a:latin typeface="BMitra"/>
              </a:rPr>
              <a:t>در سال 1341 سازمان زمین‌شناسی کشور را بنیان نهاد</a:t>
            </a:r>
            <a:r>
              <a:rPr lang="fa-IR" sz="1800" b="0" i="0" u="none" strike="noStrike" baseline="0" dirty="0">
                <a:solidFill>
                  <a:srgbClr val="000000"/>
                </a:solidFill>
                <a:latin typeface="BMitra"/>
              </a:rPr>
              <a:t>. با کوشش‌های او، سازمان زمین‌شناسی ایران به یکی از معتبرترین سازمان‌های زمین‌شناسی</a:t>
            </a:r>
            <a:r>
              <a:rPr lang="fa-IR" dirty="0">
                <a:solidFill>
                  <a:srgbClr val="000000"/>
                </a:solidFill>
                <a:latin typeface="BMitra"/>
              </a:rPr>
              <a:t> </a:t>
            </a:r>
            <a:r>
              <a:rPr lang="fa-IR" sz="1800" b="0" i="0" u="none" strike="noStrike" baseline="0" dirty="0">
                <a:solidFill>
                  <a:srgbClr val="000000"/>
                </a:solidFill>
                <a:latin typeface="BMitra"/>
              </a:rPr>
              <a:t>منطقه تبدیل شد، به</a:t>
            </a:r>
            <a:r>
              <a:rPr lang="fa-IR" dirty="0">
                <a:solidFill>
                  <a:srgbClr val="000000"/>
                </a:solidFill>
                <a:latin typeface="BMitra"/>
              </a:rPr>
              <a:t>‌</a:t>
            </a:r>
            <a:r>
              <a:rPr lang="fa-IR" sz="1800" b="0" i="0" u="none" strike="noStrike" baseline="0" dirty="0">
                <a:solidFill>
                  <a:srgbClr val="000000"/>
                </a:solidFill>
                <a:latin typeface="BMitra"/>
              </a:rPr>
              <a:t>طوری‌که در سال 1353 وظیفه </a:t>
            </a:r>
            <a:r>
              <a:rPr lang="fa-IR" sz="1800" b="0" i="0" u="none" strike="noStrike" baseline="0" dirty="0">
                <a:solidFill>
                  <a:srgbClr val="C00000"/>
                </a:solidFill>
                <a:latin typeface="BMitra"/>
              </a:rPr>
              <a:t>تهیه نقشه‌های</a:t>
            </a:r>
            <a:r>
              <a:rPr lang="fa-IR" dirty="0">
                <a:solidFill>
                  <a:srgbClr val="C00000"/>
                </a:solidFill>
                <a:latin typeface="BMitra"/>
              </a:rPr>
              <a:t> </a:t>
            </a:r>
            <a:r>
              <a:rPr lang="fa-IR" sz="1800" b="0" i="0" u="none" strike="noStrike" baseline="0" dirty="0">
                <a:solidFill>
                  <a:srgbClr val="C00000"/>
                </a:solidFill>
                <a:latin typeface="BMitra"/>
              </a:rPr>
              <a:t>زمین‌شناسی منطقه خاورمیانه </a:t>
            </a:r>
            <a:r>
              <a:rPr lang="fa-IR" sz="1800" b="0" i="0" u="none" strike="noStrike" baseline="0" dirty="0">
                <a:solidFill>
                  <a:srgbClr val="000000"/>
                </a:solidFill>
                <a:latin typeface="BMitra"/>
              </a:rPr>
              <a:t>توسط کمیسیون بین‌المللی تهیه نقشه‌های زمین‌شناسی جهان به سازمان زمین‌شناسی ایران سپرده شد. نصراله‌خادم از آغاز بنیان سازمان زمین‌شناسی تا هنگام باز نشستگی، مقام ریاست سازمان را بر عهده داشت. در سال 1962 میلادی به افتخارش، نام کانی جدید کشف شده</a:t>
            </a:r>
            <a:r>
              <a:rPr lang="fa-IR" dirty="0">
                <a:solidFill>
                  <a:srgbClr val="000000"/>
                </a:solidFill>
                <a:latin typeface="BMitra"/>
              </a:rPr>
              <a:t> در منطقه ساغند، </a:t>
            </a:r>
            <a:r>
              <a:rPr lang="fa-IR" dirty="0">
                <a:solidFill>
                  <a:srgbClr val="C00000"/>
                </a:solidFill>
                <a:latin typeface="BMitra"/>
              </a:rPr>
              <a:t>«خادمیت» </a:t>
            </a:r>
            <a:r>
              <a:rPr lang="fa-IR" sz="1800" b="0" i="0" u="none" strike="noStrike" baseline="0" dirty="0">
                <a:solidFill>
                  <a:srgbClr val="000000"/>
                </a:solidFill>
                <a:latin typeface="BMitra"/>
              </a:rPr>
              <a:t>نامیده شد. وی در اردیبهشت 1378 چشم از جهان فرو‌بست و در بهشت‌زهرای</a:t>
            </a:r>
            <a:r>
              <a:rPr lang="fa-IR" dirty="0">
                <a:solidFill>
                  <a:srgbClr val="000000"/>
                </a:solidFill>
                <a:latin typeface="BMitra"/>
              </a:rPr>
              <a:t> </a:t>
            </a:r>
            <a:r>
              <a:rPr lang="fa-IR" sz="1800" b="0" i="0" u="none" strike="noStrike" baseline="0" dirty="0">
                <a:solidFill>
                  <a:srgbClr val="000000"/>
                </a:solidFill>
                <a:latin typeface="BMitra"/>
              </a:rPr>
              <a:t>تهران به خاک سپرده شد.</a:t>
            </a:r>
            <a:endParaRPr lang="en-US" dirty="0"/>
          </a:p>
        </p:txBody>
      </p:sp>
      <p:sp>
        <p:nvSpPr>
          <p:cNvPr id="5" name="TextBox 4">
            <a:extLst>
              <a:ext uri="{FF2B5EF4-FFF2-40B4-BE49-F238E27FC236}">
                <a16:creationId xmlns:a16="http://schemas.microsoft.com/office/drawing/2014/main" id="{0BA97988-A6D7-A97D-A1F9-40B749753853}"/>
              </a:ext>
            </a:extLst>
          </p:cNvPr>
          <p:cNvSpPr txBox="1"/>
          <p:nvPr/>
        </p:nvSpPr>
        <p:spPr>
          <a:xfrm>
            <a:off x="4933461" y="99243"/>
            <a:ext cx="3050332" cy="600164"/>
          </a:xfrm>
          <a:prstGeom prst="rect">
            <a:avLst/>
          </a:prstGeom>
          <a:noFill/>
        </p:spPr>
        <p:txBody>
          <a:bodyPr wrap="square">
            <a:spAutoFit/>
          </a:bodyPr>
          <a:lstStyle/>
          <a:p>
            <a:pPr algn="justLow" rtl="1">
              <a:lnSpc>
                <a:spcPct val="150000"/>
              </a:lnSpc>
            </a:pPr>
            <a:r>
              <a:rPr lang="fa-IR" sz="2400" b="1" i="0" u="none" strike="noStrike" baseline="0" dirty="0">
                <a:solidFill>
                  <a:srgbClr val="00B0F0"/>
                </a:solidFill>
                <a:latin typeface="BMitraBold"/>
              </a:rPr>
              <a:t>دانشمندان علوم زمین</a:t>
            </a:r>
          </a:p>
        </p:txBody>
      </p:sp>
      <p:pic>
        <p:nvPicPr>
          <p:cNvPr id="7" name="Picture 6">
            <a:extLst>
              <a:ext uri="{FF2B5EF4-FFF2-40B4-BE49-F238E27FC236}">
                <a16:creationId xmlns:a16="http://schemas.microsoft.com/office/drawing/2014/main" id="{651CC7FB-1E66-BCC1-513E-D5F2F3D2D805}"/>
              </a:ext>
            </a:extLst>
          </p:cNvPr>
          <p:cNvPicPr>
            <a:picLocks noChangeAspect="1"/>
          </p:cNvPicPr>
          <p:nvPr/>
        </p:nvPicPr>
        <p:blipFill>
          <a:blip r:embed="rId2"/>
          <a:stretch>
            <a:fillRect/>
          </a:stretch>
        </p:blipFill>
        <p:spPr>
          <a:xfrm>
            <a:off x="8137687" y="1705646"/>
            <a:ext cx="3735575" cy="40468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62127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5DDE9-BB9E-F96D-3209-82E4CEEC084E}"/>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2AA6F04-A8F8-8B06-95A4-82C53A132D0B}"/>
              </a:ext>
            </a:extLst>
          </p:cNvPr>
          <p:cNvSpPr/>
          <p:nvPr/>
        </p:nvSpPr>
        <p:spPr>
          <a:xfrm>
            <a:off x="164844" y="753049"/>
            <a:ext cx="11927629" cy="5952066"/>
          </a:xfrm>
          <a:prstGeom prst="roundRect">
            <a:avLst>
              <a:gd name="adj" fmla="val 726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B3E7AF0-1C2D-0075-8053-C3F55A52D702}"/>
              </a:ext>
            </a:extLst>
          </p:cNvPr>
          <p:cNvSpPr txBox="1"/>
          <p:nvPr/>
        </p:nvSpPr>
        <p:spPr>
          <a:xfrm>
            <a:off x="3470988" y="753049"/>
            <a:ext cx="8556168" cy="5874685"/>
          </a:xfrm>
          <a:prstGeom prst="rect">
            <a:avLst/>
          </a:prstGeom>
          <a:noFill/>
        </p:spPr>
        <p:txBody>
          <a:bodyPr wrap="square">
            <a:spAutoFit/>
          </a:bodyPr>
          <a:lstStyle/>
          <a:p>
            <a:pPr algn="justLow" rtl="1">
              <a:lnSpc>
                <a:spcPct val="150000"/>
              </a:lnSpc>
            </a:pPr>
            <a:r>
              <a:rPr lang="fa-IR" dirty="0"/>
              <a:t>یووان اشتوکلین (</a:t>
            </a:r>
            <a:r>
              <a:rPr lang="en-US" dirty="0"/>
              <a:t>Jovan Stocklin</a:t>
            </a:r>
            <a:r>
              <a:rPr lang="fa-IR" dirty="0"/>
              <a:t>) </a:t>
            </a:r>
            <a:r>
              <a:rPr lang="fa-IR" dirty="0">
                <a:solidFill>
                  <a:srgbClr val="C00000"/>
                </a:solidFill>
              </a:rPr>
              <a:t>زمین‌شناس سوئیسی </a:t>
            </a:r>
            <a:r>
              <a:rPr lang="fa-IR" dirty="0"/>
              <a:t>و چهره‌ای ماندگار در زمین‌شناسی ایران است که نقش تاثیرگذاری در توسعه علم زمین‌شناسی ایران داشته است. اشتوکلین، پس از اخذ مدرک دکترای زمین‌شناسی از دانشگاه </a:t>
            </a:r>
            <a:r>
              <a:rPr lang="en-US" dirty="0"/>
              <a:t>ETH</a:t>
            </a:r>
            <a:r>
              <a:rPr lang="fa-IR" dirty="0"/>
              <a:t> زوریخ سوئیس، در سال 1950 میلادی (1329 ه.ش) در قالب همکاری با سازمان‌ ملل‌متحد، به منظور انجام مطالعات زمین‌شناسی، راه‌اندازی سازمان زمین‌شناسی و اکتشافات معدنی کشور، راه‌اندازی بخش اکتشاف شرکت نفت و تربیت نیروی متخصص زمین‌شناسی به ایران آمد. اشتوکلین </a:t>
            </a:r>
            <a:r>
              <a:rPr lang="fa-IR" dirty="0">
                <a:solidFill>
                  <a:srgbClr val="C00000"/>
                </a:solidFill>
              </a:rPr>
              <a:t>مدت 27 سال </a:t>
            </a:r>
            <a:r>
              <a:rPr lang="fa-IR" dirty="0"/>
              <a:t>از عمر خود را در ایران گذراند، به همه نقاط ایران سفر کرد و به مطالعه زمین‌شناسی پرداخت و برای اغلب نقاط با همکاری بسیاری از زمین‌شناسان ایران، نقشه‌های زمین‌شناسی را تهیه و تعداد زیادی از کانسارها و منابع نفت و گاز در خشکی را کشف کرد. اشتوکلین در سال 2006 میلادی خاطرات زندگی هشتاد‌و‌چند ساله‌اش را در یک نوشتار 170 صفحه‌ای به نام </a:t>
            </a:r>
            <a:r>
              <a:rPr lang="fa-IR" dirty="0">
                <a:solidFill>
                  <a:srgbClr val="C00000"/>
                </a:solidFill>
              </a:rPr>
              <a:t>«ایران، خاطرات یک زمین شناس» </a:t>
            </a:r>
            <a:r>
              <a:rPr lang="fa-IR" dirty="0"/>
              <a:t>تدوین کرد و آن را به چهار فرزندش که در ایران متولد شده‌اند، هدیه کرد. این کتاب با نام </a:t>
            </a:r>
            <a:r>
              <a:rPr lang="fa-IR" dirty="0">
                <a:solidFill>
                  <a:srgbClr val="C00000"/>
                </a:solidFill>
              </a:rPr>
              <a:t>«سرزمین پارس، خاطرات و نوشته‌های یک زمین‌شناس _ یووان اشتوکلین» </a:t>
            </a:r>
            <a:r>
              <a:rPr lang="fa-IR" dirty="0"/>
              <a:t>به فارسی ترجمه و توسط سازمان زمین‌شناسی و اکتشافات معدنی کشور منتشر شده است. یووان اشتوکلین در 15 آوریل 2008 (27 فروردین 1387 ه.ش) در سوئیس، چشم از جهان فرو‌بست.</a:t>
            </a:r>
            <a:endParaRPr lang="en-US" dirty="0"/>
          </a:p>
        </p:txBody>
      </p:sp>
      <p:sp>
        <p:nvSpPr>
          <p:cNvPr id="5" name="TextBox 4">
            <a:extLst>
              <a:ext uri="{FF2B5EF4-FFF2-40B4-BE49-F238E27FC236}">
                <a16:creationId xmlns:a16="http://schemas.microsoft.com/office/drawing/2014/main" id="{40E8968B-50C0-73B9-BABF-B4299FE1DA92}"/>
              </a:ext>
            </a:extLst>
          </p:cNvPr>
          <p:cNvSpPr txBox="1"/>
          <p:nvPr/>
        </p:nvSpPr>
        <p:spPr>
          <a:xfrm>
            <a:off x="8829869" y="87568"/>
            <a:ext cx="3050332" cy="600164"/>
          </a:xfrm>
          <a:prstGeom prst="rect">
            <a:avLst/>
          </a:prstGeom>
          <a:noFill/>
        </p:spPr>
        <p:txBody>
          <a:bodyPr wrap="square">
            <a:spAutoFit/>
          </a:bodyPr>
          <a:lstStyle/>
          <a:p>
            <a:pPr algn="justLow" rtl="1">
              <a:lnSpc>
                <a:spcPct val="150000"/>
              </a:lnSpc>
            </a:pPr>
            <a:r>
              <a:rPr lang="fa-IR" sz="2400" b="1" i="0" u="none" strike="noStrike" baseline="0" dirty="0">
                <a:solidFill>
                  <a:srgbClr val="00B0F0"/>
                </a:solidFill>
                <a:latin typeface="BMitraBold"/>
              </a:rPr>
              <a:t>دانشمندان علوم زمین</a:t>
            </a:r>
          </a:p>
        </p:txBody>
      </p:sp>
      <p:pic>
        <p:nvPicPr>
          <p:cNvPr id="4" name="Picture 3">
            <a:extLst>
              <a:ext uri="{FF2B5EF4-FFF2-40B4-BE49-F238E27FC236}">
                <a16:creationId xmlns:a16="http://schemas.microsoft.com/office/drawing/2014/main" id="{6E154A7C-13CE-C847-E347-177113CCD221}"/>
              </a:ext>
            </a:extLst>
          </p:cNvPr>
          <p:cNvPicPr>
            <a:picLocks noChangeAspect="1"/>
          </p:cNvPicPr>
          <p:nvPr/>
        </p:nvPicPr>
        <p:blipFill>
          <a:blip r:embed="rId2"/>
          <a:stretch>
            <a:fillRect/>
          </a:stretch>
        </p:blipFill>
        <p:spPr>
          <a:xfrm>
            <a:off x="415001" y="1770226"/>
            <a:ext cx="2810158" cy="3317547"/>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C44D737A-A02A-5AD1-986E-44CF722D5361}"/>
              </a:ext>
            </a:extLst>
          </p:cNvPr>
          <p:cNvSpPr txBox="1"/>
          <p:nvPr/>
        </p:nvSpPr>
        <p:spPr>
          <a:xfrm>
            <a:off x="643196" y="5253726"/>
            <a:ext cx="2001142" cy="338554"/>
          </a:xfrm>
          <a:prstGeom prst="rect">
            <a:avLst/>
          </a:prstGeom>
          <a:noFill/>
        </p:spPr>
        <p:txBody>
          <a:bodyPr wrap="square">
            <a:spAutoFit/>
          </a:bodyPr>
          <a:lstStyle/>
          <a:p>
            <a:pPr algn="r" rtl="1"/>
            <a:r>
              <a:rPr lang="fa-IR" sz="1600" b="0" i="0" u="none" strike="noStrike" baseline="0" dirty="0">
                <a:solidFill>
                  <a:srgbClr val="008C40"/>
                </a:solidFill>
                <a:latin typeface="BMitra"/>
              </a:rPr>
              <a:t>2008 _ 1921میلادی</a:t>
            </a:r>
            <a:endParaRPr lang="en-US" sz="1600" dirty="0">
              <a:solidFill>
                <a:srgbClr val="008C40"/>
              </a:solidFill>
            </a:endParaRPr>
          </a:p>
        </p:txBody>
      </p:sp>
    </p:spTree>
    <p:extLst>
      <p:ext uri="{BB962C8B-B14F-4D97-AF65-F5344CB8AC3E}">
        <p14:creationId xmlns:p14="http://schemas.microsoft.com/office/powerpoint/2010/main" val="3111035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7204B9A-9D48-A31F-935D-E84A92726A7D}"/>
              </a:ext>
            </a:extLst>
          </p:cNvPr>
          <p:cNvPicPr>
            <a:picLocks noChangeAspect="1"/>
          </p:cNvPicPr>
          <p:nvPr/>
        </p:nvPicPr>
        <p:blipFill>
          <a:blip r:embed="rId2">
            <a:extLst>
              <a:ext uri="{28A0092B-C50C-407E-A947-70E740481C1C}">
                <a14:useLocalDpi xmlns:a14="http://schemas.microsoft.com/office/drawing/2010/main" val="0"/>
              </a:ext>
            </a:extLst>
          </a:blip>
          <a:srcRect l="65497" t="46451" r="6725" b="36358"/>
          <a:stretch>
            <a:fillRect/>
          </a:stretch>
        </p:blipFill>
        <p:spPr>
          <a:xfrm>
            <a:off x="33792" y="5720442"/>
            <a:ext cx="3253695" cy="1132698"/>
          </a:xfrm>
          <a:prstGeom prst="rect">
            <a:avLst/>
          </a:prstGeom>
        </p:spPr>
      </p:pic>
      <p:sp>
        <p:nvSpPr>
          <p:cNvPr id="27" name="Rectangle 26">
            <a:extLst>
              <a:ext uri="{FF2B5EF4-FFF2-40B4-BE49-F238E27FC236}">
                <a16:creationId xmlns:a16="http://schemas.microsoft.com/office/drawing/2014/main" id="{EDEAB6BF-713A-15BF-C991-1B5C4B89C053}"/>
              </a:ext>
            </a:extLst>
          </p:cNvPr>
          <p:cNvSpPr/>
          <p:nvPr/>
        </p:nvSpPr>
        <p:spPr>
          <a:xfrm>
            <a:off x="0" y="1894114"/>
            <a:ext cx="12192000" cy="2967135"/>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E901066-E721-8AD0-E605-8DEFE19E016D}"/>
              </a:ext>
            </a:extLst>
          </p:cNvPr>
          <p:cNvSpPr txBox="1"/>
          <p:nvPr/>
        </p:nvSpPr>
        <p:spPr>
          <a:xfrm>
            <a:off x="3337467" y="232414"/>
            <a:ext cx="5638022" cy="369332"/>
          </a:xfrm>
          <a:prstGeom prst="rect">
            <a:avLst/>
          </a:prstGeom>
          <a:noFill/>
        </p:spPr>
        <p:txBody>
          <a:bodyPr wrap="square">
            <a:spAutoFit/>
          </a:bodyPr>
          <a:lstStyle/>
          <a:p>
            <a:pPr algn="r" rtl="1"/>
            <a:r>
              <a:rPr lang="fa-IR" sz="1800" b="1" i="0" u="none" strike="noStrike" baseline="0" dirty="0">
                <a:latin typeface="BMitraBold"/>
              </a:rPr>
              <a:t>جدول 1_7_مشخصات برخی‌ از پهنه‌های زمین‌ساختی در ایران</a:t>
            </a:r>
            <a:endParaRPr lang="en-US" dirty="0"/>
          </a:p>
        </p:txBody>
      </p:sp>
      <p:grpSp>
        <p:nvGrpSpPr>
          <p:cNvPr id="26" name="Group 25">
            <a:extLst>
              <a:ext uri="{FF2B5EF4-FFF2-40B4-BE49-F238E27FC236}">
                <a16:creationId xmlns:a16="http://schemas.microsoft.com/office/drawing/2014/main" id="{5114CBB8-67EA-0B46-9D2E-346C0C63E120}"/>
              </a:ext>
            </a:extLst>
          </p:cNvPr>
          <p:cNvGrpSpPr/>
          <p:nvPr/>
        </p:nvGrpSpPr>
        <p:grpSpPr>
          <a:xfrm>
            <a:off x="2603241" y="802432"/>
            <a:ext cx="7268346" cy="6050708"/>
            <a:chOff x="2603241" y="802432"/>
            <a:chExt cx="6811347" cy="5626359"/>
          </a:xfrm>
        </p:grpSpPr>
        <p:pic>
          <p:nvPicPr>
            <p:cNvPr id="5" name="Picture 4">
              <a:extLst>
                <a:ext uri="{FF2B5EF4-FFF2-40B4-BE49-F238E27FC236}">
                  <a16:creationId xmlns:a16="http://schemas.microsoft.com/office/drawing/2014/main" id="{52AF62C4-ADAF-35BA-558D-35E117972920}"/>
                </a:ext>
              </a:extLst>
            </p:cNvPr>
            <p:cNvPicPr>
              <a:picLocks noChangeAspect="1"/>
            </p:cNvPicPr>
            <p:nvPr/>
          </p:nvPicPr>
          <p:blipFill>
            <a:blip r:embed="rId3">
              <a:extLst>
                <a:ext uri="{28A0092B-C50C-407E-A947-70E740481C1C}">
                  <a14:useLocalDpi xmlns:a14="http://schemas.microsoft.com/office/drawing/2010/main" val="0"/>
                </a:ext>
              </a:extLst>
            </a:blip>
            <a:srcRect l="8954" t="12552" r="35179" b="1425"/>
            <a:stretch>
              <a:fillRect/>
            </a:stretch>
          </p:blipFill>
          <p:spPr>
            <a:xfrm>
              <a:off x="2603241" y="802432"/>
              <a:ext cx="6811347" cy="5626359"/>
            </a:xfrm>
            <a:prstGeom prst="rect">
              <a:avLst/>
            </a:prstGeom>
          </p:spPr>
        </p:pic>
        <p:sp>
          <p:nvSpPr>
            <p:cNvPr id="6" name="Rectangle 5">
              <a:extLst>
                <a:ext uri="{FF2B5EF4-FFF2-40B4-BE49-F238E27FC236}">
                  <a16:creationId xmlns:a16="http://schemas.microsoft.com/office/drawing/2014/main" id="{DE726F7F-8F01-87EB-A9B0-B4A8C6F986A2}"/>
                </a:ext>
              </a:extLst>
            </p:cNvPr>
            <p:cNvSpPr/>
            <p:nvPr/>
          </p:nvSpPr>
          <p:spPr>
            <a:xfrm>
              <a:off x="8033658" y="1067576"/>
              <a:ext cx="1110338" cy="468086"/>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نام پهنه</a:t>
              </a:r>
              <a:endParaRPr lang="en-US" sz="1600" b="1" dirty="0">
                <a:solidFill>
                  <a:schemeClr val="tx1"/>
                </a:solidFill>
              </a:endParaRPr>
            </a:p>
          </p:txBody>
        </p:sp>
        <p:sp>
          <p:nvSpPr>
            <p:cNvPr id="7" name="Rectangle 6">
              <a:extLst>
                <a:ext uri="{FF2B5EF4-FFF2-40B4-BE49-F238E27FC236}">
                  <a16:creationId xmlns:a16="http://schemas.microsoft.com/office/drawing/2014/main" id="{1F48BDFC-3598-6D3B-DD4F-9D4E4A72F0AA}"/>
                </a:ext>
              </a:extLst>
            </p:cNvPr>
            <p:cNvSpPr/>
            <p:nvPr/>
          </p:nvSpPr>
          <p:spPr>
            <a:xfrm>
              <a:off x="6361585" y="1104900"/>
              <a:ext cx="1414750" cy="468086"/>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سنگ های اصلی</a:t>
              </a:r>
              <a:endParaRPr lang="en-US" sz="1600" b="1" dirty="0">
                <a:solidFill>
                  <a:schemeClr val="tx1"/>
                </a:solidFill>
              </a:endParaRPr>
            </a:p>
          </p:txBody>
        </p:sp>
        <p:sp>
          <p:nvSpPr>
            <p:cNvPr id="8" name="Rectangle 7">
              <a:extLst>
                <a:ext uri="{FF2B5EF4-FFF2-40B4-BE49-F238E27FC236}">
                  <a16:creationId xmlns:a16="http://schemas.microsoft.com/office/drawing/2014/main" id="{A6B5416A-95DB-7C79-264D-9821A3B16F8F}"/>
                </a:ext>
              </a:extLst>
            </p:cNvPr>
            <p:cNvSpPr/>
            <p:nvPr/>
          </p:nvSpPr>
          <p:spPr>
            <a:xfrm>
              <a:off x="5054088" y="905069"/>
              <a:ext cx="1197427" cy="783772"/>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برخی‌از منابع اقتصادی</a:t>
              </a:r>
              <a:endParaRPr lang="en-US" sz="1600" b="1" dirty="0">
                <a:solidFill>
                  <a:schemeClr val="tx1"/>
                </a:solidFill>
              </a:endParaRPr>
            </a:p>
          </p:txBody>
        </p:sp>
        <p:sp>
          <p:nvSpPr>
            <p:cNvPr id="9" name="Rectangle 8">
              <a:extLst>
                <a:ext uri="{FF2B5EF4-FFF2-40B4-BE49-F238E27FC236}">
                  <a16:creationId xmlns:a16="http://schemas.microsoft.com/office/drawing/2014/main" id="{DD2564F9-DB7F-F774-2982-4E7097EE6D5C}"/>
                </a:ext>
              </a:extLst>
            </p:cNvPr>
            <p:cNvSpPr/>
            <p:nvPr/>
          </p:nvSpPr>
          <p:spPr>
            <a:xfrm>
              <a:off x="3247066" y="1090903"/>
              <a:ext cx="1110338" cy="468086"/>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ویژگی ها</a:t>
              </a:r>
              <a:endParaRPr lang="en-US" sz="1600" b="1" dirty="0">
                <a:solidFill>
                  <a:schemeClr val="tx1"/>
                </a:solidFill>
              </a:endParaRPr>
            </a:p>
          </p:txBody>
        </p:sp>
        <p:sp>
          <p:nvSpPr>
            <p:cNvPr id="10" name="Rectangle 9">
              <a:extLst>
                <a:ext uri="{FF2B5EF4-FFF2-40B4-BE49-F238E27FC236}">
                  <a16:creationId xmlns:a16="http://schemas.microsoft.com/office/drawing/2014/main" id="{46D4FCB1-B22E-59ED-6F4B-B71FCD8FF960}"/>
                </a:ext>
              </a:extLst>
            </p:cNvPr>
            <p:cNvSpPr/>
            <p:nvPr/>
          </p:nvSpPr>
          <p:spPr>
            <a:xfrm>
              <a:off x="8080313" y="5519057"/>
              <a:ext cx="1110338"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البرز</a:t>
              </a:r>
              <a:endParaRPr lang="en-US" sz="1600" b="1" dirty="0">
                <a:solidFill>
                  <a:schemeClr val="tx1"/>
                </a:solidFill>
              </a:endParaRPr>
            </a:p>
          </p:txBody>
        </p:sp>
        <p:sp>
          <p:nvSpPr>
            <p:cNvPr id="11" name="Rectangle 10">
              <a:extLst>
                <a:ext uri="{FF2B5EF4-FFF2-40B4-BE49-F238E27FC236}">
                  <a16:creationId xmlns:a16="http://schemas.microsoft.com/office/drawing/2014/main" id="{7D1562A8-FC0A-34BE-5FD6-EEDFC060DE01}"/>
                </a:ext>
              </a:extLst>
            </p:cNvPr>
            <p:cNvSpPr/>
            <p:nvPr/>
          </p:nvSpPr>
          <p:spPr>
            <a:xfrm>
              <a:off x="7921693" y="4265253"/>
              <a:ext cx="1306281"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ایران مرکزی</a:t>
              </a:r>
              <a:endParaRPr lang="en-US" sz="1600" b="1" dirty="0">
                <a:solidFill>
                  <a:schemeClr val="tx1"/>
                </a:solidFill>
              </a:endParaRPr>
            </a:p>
          </p:txBody>
        </p:sp>
        <p:sp>
          <p:nvSpPr>
            <p:cNvPr id="12" name="Rectangle 11">
              <a:extLst>
                <a:ext uri="{FF2B5EF4-FFF2-40B4-BE49-F238E27FC236}">
                  <a16:creationId xmlns:a16="http://schemas.microsoft.com/office/drawing/2014/main" id="{828971B5-011C-17B9-CD9E-0E180D90C0F8}"/>
                </a:ext>
              </a:extLst>
            </p:cNvPr>
            <p:cNvSpPr/>
            <p:nvPr/>
          </p:nvSpPr>
          <p:spPr>
            <a:xfrm>
              <a:off x="7847045" y="3185626"/>
              <a:ext cx="1464907"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سنندج _ سیرجان</a:t>
              </a:r>
              <a:endParaRPr lang="en-US" sz="1600" b="1" dirty="0">
                <a:solidFill>
                  <a:schemeClr val="tx1"/>
                </a:solidFill>
              </a:endParaRPr>
            </a:p>
          </p:txBody>
        </p:sp>
        <p:sp>
          <p:nvSpPr>
            <p:cNvPr id="13" name="Rectangle 12">
              <a:extLst>
                <a:ext uri="{FF2B5EF4-FFF2-40B4-BE49-F238E27FC236}">
                  <a16:creationId xmlns:a16="http://schemas.microsoft.com/office/drawing/2014/main" id="{9FDC0CCB-5BD7-1628-530F-555B1E62E4ED}"/>
                </a:ext>
              </a:extLst>
            </p:cNvPr>
            <p:cNvSpPr/>
            <p:nvPr/>
          </p:nvSpPr>
          <p:spPr>
            <a:xfrm>
              <a:off x="7921692" y="2025321"/>
              <a:ext cx="1306281"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زاگرس</a:t>
              </a:r>
              <a:endParaRPr lang="en-US" sz="1600" b="1" dirty="0">
                <a:solidFill>
                  <a:schemeClr val="tx1"/>
                </a:solidFill>
              </a:endParaRPr>
            </a:p>
          </p:txBody>
        </p:sp>
        <p:sp>
          <p:nvSpPr>
            <p:cNvPr id="14" name="Rectangle 13">
              <a:extLst>
                <a:ext uri="{FF2B5EF4-FFF2-40B4-BE49-F238E27FC236}">
                  <a16:creationId xmlns:a16="http://schemas.microsoft.com/office/drawing/2014/main" id="{52FBC6E2-4AAB-5C3B-EF92-90BDB0EF7CC9}"/>
                </a:ext>
              </a:extLst>
            </p:cNvPr>
            <p:cNvSpPr/>
            <p:nvPr/>
          </p:nvSpPr>
          <p:spPr>
            <a:xfrm>
              <a:off x="6531433" y="2025321"/>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رسوبی</a:t>
              </a:r>
              <a:endParaRPr lang="en-US" sz="1600" b="1" dirty="0">
                <a:solidFill>
                  <a:schemeClr val="tx1"/>
                </a:solidFill>
              </a:endParaRPr>
            </a:p>
          </p:txBody>
        </p:sp>
        <p:sp>
          <p:nvSpPr>
            <p:cNvPr id="15" name="Rectangle 14">
              <a:extLst>
                <a:ext uri="{FF2B5EF4-FFF2-40B4-BE49-F238E27FC236}">
                  <a16:creationId xmlns:a16="http://schemas.microsoft.com/office/drawing/2014/main" id="{4C93DE1B-3B0B-8F4F-A61B-4D363E752F5C}"/>
                </a:ext>
              </a:extLst>
            </p:cNvPr>
            <p:cNvSpPr/>
            <p:nvPr/>
          </p:nvSpPr>
          <p:spPr>
            <a:xfrm>
              <a:off x="6522102" y="3080264"/>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دگرگونی</a:t>
              </a:r>
              <a:endParaRPr lang="en-US" sz="1600" b="1" dirty="0">
                <a:solidFill>
                  <a:schemeClr val="tx1"/>
                </a:solidFill>
              </a:endParaRPr>
            </a:p>
          </p:txBody>
        </p:sp>
        <p:sp>
          <p:nvSpPr>
            <p:cNvPr id="16" name="Rectangle 15">
              <a:extLst>
                <a:ext uri="{FF2B5EF4-FFF2-40B4-BE49-F238E27FC236}">
                  <a16:creationId xmlns:a16="http://schemas.microsoft.com/office/drawing/2014/main" id="{17C0BBEC-2399-4029-E1B0-538A5947ACFD}"/>
                </a:ext>
              </a:extLst>
            </p:cNvPr>
            <p:cNvSpPr/>
            <p:nvPr/>
          </p:nvSpPr>
          <p:spPr>
            <a:xfrm>
              <a:off x="6494117" y="4109152"/>
              <a:ext cx="1166316" cy="7707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رسوبی، آذرین و دگرگونی</a:t>
              </a:r>
              <a:endParaRPr lang="en-US" sz="1400" b="1" dirty="0">
                <a:solidFill>
                  <a:schemeClr val="tx1"/>
                </a:solidFill>
              </a:endParaRPr>
            </a:p>
          </p:txBody>
        </p:sp>
        <p:sp>
          <p:nvSpPr>
            <p:cNvPr id="17" name="Rectangle 16">
              <a:extLst>
                <a:ext uri="{FF2B5EF4-FFF2-40B4-BE49-F238E27FC236}">
                  <a16:creationId xmlns:a16="http://schemas.microsoft.com/office/drawing/2014/main" id="{971098D0-35B2-5AFE-0B87-27AAED236E1F}"/>
                </a:ext>
              </a:extLst>
            </p:cNvPr>
            <p:cNvSpPr/>
            <p:nvPr/>
          </p:nvSpPr>
          <p:spPr>
            <a:xfrm>
              <a:off x="6531441" y="5512834"/>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رسوبی</a:t>
              </a:r>
              <a:endParaRPr lang="en-US" sz="1600" b="1" dirty="0">
                <a:solidFill>
                  <a:schemeClr val="tx1"/>
                </a:solidFill>
              </a:endParaRPr>
            </a:p>
          </p:txBody>
        </p:sp>
        <p:sp>
          <p:nvSpPr>
            <p:cNvPr id="18" name="Rectangle 17">
              <a:extLst>
                <a:ext uri="{FF2B5EF4-FFF2-40B4-BE49-F238E27FC236}">
                  <a16:creationId xmlns:a16="http://schemas.microsoft.com/office/drawing/2014/main" id="{5685513E-0BCA-ED0B-A983-B7CAD476E84D}"/>
                </a:ext>
              </a:extLst>
            </p:cNvPr>
            <p:cNvSpPr/>
            <p:nvPr/>
          </p:nvSpPr>
          <p:spPr>
            <a:xfrm>
              <a:off x="5141177" y="1969927"/>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نفت و گاز</a:t>
              </a:r>
              <a:endParaRPr lang="en-US" sz="1600" b="1" dirty="0">
                <a:solidFill>
                  <a:schemeClr val="tx1"/>
                </a:solidFill>
              </a:endParaRPr>
            </a:p>
          </p:txBody>
        </p:sp>
        <p:sp>
          <p:nvSpPr>
            <p:cNvPr id="19" name="Rectangle 18">
              <a:extLst>
                <a:ext uri="{FF2B5EF4-FFF2-40B4-BE49-F238E27FC236}">
                  <a16:creationId xmlns:a16="http://schemas.microsoft.com/office/drawing/2014/main" id="{999D052E-EF54-E234-E9AF-9A31992B8865}"/>
                </a:ext>
              </a:extLst>
            </p:cNvPr>
            <p:cNvSpPr/>
            <p:nvPr/>
          </p:nvSpPr>
          <p:spPr>
            <a:xfrm>
              <a:off x="5114730" y="2884704"/>
              <a:ext cx="1110338" cy="9315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300" b="1" dirty="0">
                  <a:solidFill>
                    <a:schemeClr val="tx1"/>
                  </a:solidFill>
                </a:rPr>
                <a:t>معادن سرب و</a:t>
              </a:r>
            </a:p>
            <a:p>
              <a:pPr algn="ctr" rtl="1">
                <a:lnSpc>
                  <a:spcPct val="150000"/>
                </a:lnSpc>
              </a:pPr>
              <a:r>
                <a:rPr lang="fa-IR" sz="1300" b="1" dirty="0">
                  <a:solidFill>
                    <a:schemeClr val="tx1"/>
                  </a:solidFill>
                </a:rPr>
                <a:t>روی ایرانکوه</a:t>
              </a:r>
            </a:p>
            <a:p>
              <a:pPr algn="ctr" rtl="1">
                <a:lnSpc>
                  <a:spcPct val="150000"/>
                </a:lnSpc>
              </a:pPr>
              <a:r>
                <a:rPr lang="fa-IR" sz="1300" b="1" dirty="0">
                  <a:solidFill>
                    <a:schemeClr val="tx1"/>
                  </a:solidFill>
                </a:rPr>
                <a:t>اصفهان</a:t>
              </a:r>
              <a:endParaRPr lang="en-US" sz="1300" b="1" dirty="0">
                <a:solidFill>
                  <a:schemeClr val="tx1"/>
                </a:solidFill>
              </a:endParaRPr>
            </a:p>
          </p:txBody>
        </p:sp>
        <p:sp>
          <p:nvSpPr>
            <p:cNvPr id="20" name="Rectangle 19">
              <a:extLst>
                <a:ext uri="{FF2B5EF4-FFF2-40B4-BE49-F238E27FC236}">
                  <a16:creationId xmlns:a16="http://schemas.microsoft.com/office/drawing/2014/main" id="{E03E061B-BD54-52FD-E279-D1B6426D7DE0}"/>
                </a:ext>
              </a:extLst>
            </p:cNvPr>
            <p:cNvSpPr/>
            <p:nvPr/>
          </p:nvSpPr>
          <p:spPr>
            <a:xfrm>
              <a:off x="5054088" y="4210431"/>
              <a:ext cx="1279857"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200" b="1" dirty="0">
                  <a:solidFill>
                    <a:schemeClr val="tx1"/>
                  </a:solidFill>
                </a:rPr>
                <a:t>ذخایر متعدد فلزی</a:t>
              </a:r>
              <a:endParaRPr lang="en-US" sz="1200" b="1" dirty="0">
                <a:solidFill>
                  <a:schemeClr val="tx1"/>
                </a:solidFill>
              </a:endParaRPr>
            </a:p>
          </p:txBody>
        </p:sp>
        <p:sp>
          <p:nvSpPr>
            <p:cNvPr id="21" name="Rectangle 20">
              <a:extLst>
                <a:ext uri="{FF2B5EF4-FFF2-40B4-BE49-F238E27FC236}">
                  <a16:creationId xmlns:a16="http://schemas.microsoft.com/office/drawing/2014/main" id="{A74F6FCA-B11E-0E84-66FC-17622CA411DE}"/>
                </a:ext>
              </a:extLst>
            </p:cNvPr>
            <p:cNvSpPr/>
            <p:nvPr/>
          </p:nvSpPr>
          <p:spPr>
            <a:xfrm>
              <a:off x="5060296" y="5096840"/>
              <a:ext cx="1247208" cy="1145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300" b="1" dirty="0">
                  <a:solidFill>
                    <a:schemeClr val="tx1"/>
                  </a:solidFill>
                </a:rPr>
                <a:t>معادن‌زغال‌سنگ</a:t>
              </a:r>
            </a:p>
            <a:p>
              <a:pPr algn="ctr" rtl="1">
                <a:lnSpc>
                  <a:spcPct val="150000"/>
                </a:lnSpc>
              </a:pPr>
              <a:r>
                <a:rPr lang="fa-IR" sz="1300" b="1" dirty="0">
                  <a:solidFill>
                    <a:schemeClr val="tx1"/>
                  </a:solidFill>
                </a:rPr>
                <a:t>مانند زغال سنگ</a:t>
              </a:r>
            </a:p>
            <a:p>
              <a:pPr algn="ctr" rtl="1">
                <a:lnSpc>
                  <a:spcPct val="150000"/>
                </a:lnSpc>
              </a:pPr>
              <a:r>
                <a:rPr lang="fa-IR" sz="1300" b="1" dirty="0">
                  <a:solidFill>
                    <a:schemeClr val="tx1"/>
                  </a:solidFill>
                </a:rPr>
                <a:t>دامغان</a:t>
              </a:r>
              <a:endParaRPr lang="en-US" sz="1300" b="1" dirty="0">
                <a:solidFill>
                  <a:schemeClr val="tx1"/>
                </a:solidFill>
              </a:endParaRPr>
            </a:p>
          </p:txBody>
        </p:sp>
        <p:sp>
          <p:nvSpPr>
            <p:cNvPr id="22" name="Rectangle 21">
              <a:extLst>
                <a:ext uri="{FF2B5EF4-FFF2-40B4-BE49-F238E27FC236}">
                  <a16:creationId xmlns:a16="http://schemas.microsoft.com/office/drawing/2014/main" id="{248283E0-104F-E585-C1B4-101AB7F2CD06}"/>
                </a:ext>
              </a:extLst>
            </p:cNvPr>
            <p:cNvSpPr/>
            <p:nvPr/>
          </p:nvSpPr>
          <p:spPr>
            <a:xfrm>
              <a:off x="2721820" y="2007823"/>
              <a:ext cx="215809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تاقدیس‌ها و ناودیس‌های متوالی</a:t>
              </a:r>
              <a:endParaRPr lang="en-US" sz="1600" b="1" dirty="0">
                <a:solidFill>
                  <a:schemeClr val="tx1"/>
                </a:solidFill>
              </a:endParaRPr>
            </a:p>
          </p:txBody>
        </p:sp>
        <p:sp>
          <p:nvSpPr>
            <p:cNvPr id="23" name="Rectangle 22">
              <a:extLst>
                <a:ext uri="{FF2B5EF4-FFF2-40B4-BE49-F238E27FC236}">
                  <a16:creationId xmlns:a16="http://schemas.microsoft.com/office/drawing/2014/main" id="{75616165-7C78-535B-AB5B-EDEA74B84441}"/>
                </a:ext>
              </a:extLst>
            </p:cNvPr>
            <p:cNvSpPr/>
            <p:nvPr/>
          </p:nvSpPr>
          <p:spPr>
            <a:xfrm>
              <a:off x="2740481" y="3021941"/>
              <a:ext cx="215809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انواع سنگ‌های‌ دگرگونی</a:t>
              </a:r>
              <a:endParaRPr lang="en-US" sz="1600" b="1" dirty="0">
                <a:solidFill>
                  <a:schemeClr val="tx1"/>
                </a:solidFill>
              </a:endParaRPr>
            </a:p>
          </p:txBody>
        </p:sp>
        <p:sp>
          <p:nvSpPr>
            <p:cNvPr id="24" name="Rectangle 23">
              <a:extLst>
                <a:ext uri="{FF2B5EF4-FFF2-40B4-BE49-F238E27FC236}">
                  <a16:creationId xmlns:a16="http://schemas.microsoft.com/office/drawing/2014/main" id="{680269BA-AD02-F408-6D73-09C2FAE54574}"/>
                </a:ext>
              </a:extLst>
            </p:cNvPr>
            <p:cNvSpPr/>
            <p:nvPr/>
          </p:nvSpPr>
          <p:spPr>
            <a:xfrm>
              <a:off x="2777412" y="4109151"/>
              <a:ext cx="2102505" cy="7707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دارای سنگ‌های پرکامبرین تا سنوزوییک</a:t>
              </a:r>
              <a:endParaRPr lang="en-US" sz="1600" b="1" dirty="0">
                <a:solidFill>
                  <a:schemeClr val="tx1"/>
                </a:solidFill>
              </a:endParaRPr>
            </a:p>
          </p:txBody>
        </p:sp>
        <p:sp>
          <p:nvSpPr>
            <p:cNvPr id="25" name="Rectangle 24">
              <a:extLst>
                <a:ext uri="{FF2B5EF4-FFF2-40B4-BE49-F238E27FC236}">
                  <a16:creationId xmlns:a16="http://schemas.microsoft.com/office/drawing/2014/main" id="{FA46314F-AF0F-ECBB-E3BD-18C28F5664E7}"/>
                </a:ext>
              </a:extLst>
            </p:cNvPr>
            <p:cNvSpPr/>
            <p:nvPr/>
          </p:nvSpPr>
          <p:spPr>
            <a:xfrm>
              <a:off x="2708995" y="5173431"/>
              <a:ext cx="2226898" cy="11453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Low" rtl="1">
                <a:lnSpc>
                  <a:spcPct val="150000"/>
                </a:lnSpc>
              </a:pPr>
              <a:r>
                <a:rPr lang="fa-IR" sz="1400" b="1" dirty="0">
                  <a:solidFill>
                    <a:schemeClr val="tx1"/>
                  </a:solidFill>
                </a:rPr>
                <a:t>دارای چین‌هایی با راستای شرقی_غربی که از آذربایجان تا خراسان امتداد دارد.</a:t>
              </a:r>
              <a:endParaRPr lang="en-US" sz="1400" b="1" dirty="0">
                <a:solidFill>
                  <a:schemeClr val="tx1"/>
                </a:solidFill>
              </a:endParaRPr>
            </a:p>
          </p:txBody>
        </p:sp>
      </p:grpSp>
    </p:spTree>
    <p:extLst>
      <p:ext uri="{BB962C8B-B14F-4D97-AF65-F5344CB8AC3E}">
        <p14:creationId xmlns:p14="http://schemas.microsoft.com/office/powerpoint/2010/main" val="1683290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66230D9E-A5F0-8E7F-A7A2-C7F45FD12079}"/>
              </a:ext>
            </a:extLst>
          </p:cNvPr>
          <p:cNvPicPr>
            <a:picLocks noChangeAspect="1"/>
          </p:cNvPicPr>
          <p:nvPr/>
        </p:nvPicPr>
        <p:blipFill>
          <a:blip r:embed="rId2">
            <a:extLst>
              <a:ext uri="{28A0092B-C50C-407E-A947-70E740481C1C}">
                <a14:useLocalDpi xmlns:a14="http://schemas.microsoft.com/office/drawing/2010/main" val="0"/>
              </a:ext>
            </a:extLst>
          </a:blip>
          <a:srcRect l="65497" t="46451" r="6725" b="36358"/>
          <a:stretch>
            <a:fillRect/>
          </a:stretch>
        </p:blipFill>
        <p:spPr>
          <a:xfrm>
            <a:off x="23294" y="5712086"/>
            <a:ext cx="3253695" cy="1132698"/>
          </a:xfrm>
          <a:prstGeom prst="rect">
            <a:avLst/>
          </a:prstGeom>
        </p:spPr>
      </p:pic>
      <p:sp>
        <p:nvSpPr>
          <p:cNvPr id="26" name="Rectangle 25">
            <a:extLst>
              <a:ext uri="{FF2B5EF4-FFF2-40B4-BE49-F238E27FC236}">
                <a16:creationId xmlns:a16="http://schemas.microsoft.com/office/drawing/2014/main" id="{EF180F93-67FB-BF73-7460-8C26B01D5676}"/>
              </a:ext>
            </a:extLst>
          </p:cNvPr>
          <p:cNvSpPr/>
          <p:nvPr/>
        </p:nvSpPr>
        <p:spPr>
          <a:xfrm>
            <a:off x="0" y="2248678"/>
            <a:ext cx="12192000" cy="2705877"/>
          </a:xfrm>
          <a:prstGeom prst="rect">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758CC438-E66F-E346-236A-09E26BF980A3}"/>
              </a:ext>
            </a:extLst>
          </p:cNvPr>
          <p:cNvGrpSpPr/>
          <p:nvPr/>
        </p:nvGrpSpPr>
        <p:grpSpPr>
          <a:xfrm>
            <a:off x="3160744" y="13217"/>
            <a:ext cx="6976314" cy="6743572"/>
            <a:chOff x="3160744" y="703829"/>
            <a:chExt cx="5870511" cy="6052959"/>
          </a:xfrm>
        </p:grpSpPr>
        <p:pic>
          <p:nvPicPr>
            <p:cNvPr id="3" name="Picture 2">
              <a:extLst>
                <a:ext uri="{FF2B5EF4-FFF2-40B4-BE49-F238E27FC236}">
                  <a16:creationId xmlns:a16="http://schemas.microsoft.com/office/drawing/2014/main" id="{4CB6ECAD-331C-D79B-6532-6D1317858570}"/>
                </a:ext>
              </a:extLst>
            </p:cNvPr>
            <p:cNvPicPr>
              <a:picLocks noChangeAspect="1"/>
            </p:cNvPicPr>
            <p:nvPr/>
          </p:nvPicPr>
          <p:blipFill>
            <a:blip r:embed="rId3">
              <a:extLst>
                <a:ext uri="{28A0092B-C50C-407E-A947-70E740481C1C}">
                  <a14:useLocalDpi xmlns:a14="http://schemas.microsoft.com/office/drawing/2010/main" val="0"/>
                </a:ext>
              </a:extLst>
            </a:blip>
            <a:srcRect l="18826" t="11553" r="39312" b="7987"/>
            <a:stretch>
              <a:fillRect/>
            </a:stretch>
          </p:blipFill>
          <p:spPr>
            <a:xfrm>
              <a:off x="3160744" y="703829"/>
              <a:ext cx="5870511" cy="6052959"/>
            </a:xfrm>
            <a:prstGeom prst="rect">
              <a:avLst/>
            </a:prstGeom>
          </p:spPr>
        </p:pic>
        <p:sp>
          <p:nvSpPr>
            <p:cNvPr id="5" name="Rectangle 4">
              <a:extLst>
                <a:ext uri="{FF2B5EF4-FFF2-40B4-BE49-F238E27FC236}">
                  <a16:creationId xmlns:a16="http://schemas.microsoft.com/office/drawing/2014/main" id="{F0DCB988-9D9B-27AF-45BA-3F49D9024F1A}"/>
                </a:ext>
              </a:extLst>
            </p:cNvPr>
            <p:cNvSpPr/>
            <p:nvPr/>
          </p:nvSpPr>
          <p:spPr>
            <a:xfrm>
              <a:off x="7766572" y="1102175"/>
              <a:ext cx="1120446"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مکران</a:t>
              </a:r>
              <a:endParaRPr lang="en-US" sz="1600" b="1" dirty="0">
                <a:solidFill>
                  <a:schemeClr val="tx1"/>
                </a:solidFill>
              </a:endParaRPr>
            </a:p>
          </p:txBody>
        </p:sp>
        <p:sp>
          <p:nvSpPr>
            <p:cNvPr id="6" name="Rectangle 5">
              <a:extLst>
                <a:ext uri="{FF2B5EF4-FFF2-40B4-BE49-F238E27FC236}">
                  <a16:creationId xmlns:a16="http://schemas.microsoft.com/office/drawing/2014/main" id="{DB236DBE-86A3-2088-8550-400847ECFFAB}"/>
                </a:ext>
              </a:extLst>
            </p:cNvPr>
            <p:cNvSpPr/>
            <p:nvPr/>
          </p:nvSpPr>
          <p:spPr>
            <a:xfrm>
              <a:off x="7716416" y="1968607"/>
              <a:ext cx="1187711" cy="793254"/>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کوه‌های شرق</a:t>
              </a:r>
            </a:p>
            <a:p>
              <a:pPr algn="ctr">
                <a:lnSpc>
                  <a:spcPct val="150000"/>
                </a:lnSpc>
              </a:pPr>
              <a:r>
                <a:rPr lang="fa-IR" sz="1400" b="1" dirty="0">
                  <a:solidFill>
                    <a:schemeClr val="tx1"/>
                  </a:solidFill>
                </a:rPr>
                <a:t>ایران</a:t>
              </a:r>
              <a:endParaRPr lang="en-US" sz="1400" b="1" dirty="0">
                <a:solidFill>
                  <a:schemeClr val="tx1"/>
                </a:solidFill>
              </a:endParaRPr>
            </a:p>
          </p:txBody>
        </p:sp>
        <p:sp>
          <p:nvSpPr>
            <p:cNvPr id="7" name="Rectangle 6">
              <a:extLst>
                <a:ext uri="{FF2B5EF4-FFF2-40B4-BE49-F238E27FC236}">
                  <a16:creationId xmlns:a16="http://schemas.microsoft.com/office/drawing/2014/main" id="{FB23AD42-6E25-153F-CBD4-4AD89B6AACFF}"/>
                </a:ext>
              </a:extLst>
            </p:cNvPr>
            <p:cNvSpPr/>
            <p:nvPr/>
          </p:nvSpPr>
          <p:spPr>
            <a:xfrm>
              <a:off x="7777456" y="3194957"/>
              <a:ext cx="1109562"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کپه‌داغ</a:t>
              </a:r>
              <a:endParaRPr lang="en-US" sz="1600" b="1" dirty="0">
                <a:solidFill>
                  <a:schemeClr val="tx1"/>
                </a:solidFill>
              </a:endParaRPr>
            </a:p>
          </p:txBody>
        </p:sp>
        <p:sp>
          <p:nvSpPr>
            <p:cNvPr id="8" name="Rectangle 7">
              <a:extLst>
                <a:ext uri="{FF2B5EF4-FFF2-40B4-BE49-F238E27FC236}">
                  <a16:creationId xmlns:a16="http://schemas.microsoft.com/office/drawing/2014/main" id="{BF13C0C2-3C02-8426-A862-6142555E7094}"/>
                </a:ext>
              </a:extLst>
            </p:cNvPr>
            <p:cNvSpPr/>
            <p:nvPr/>
          </p:nvSpPr>
          <p:spPr>
            <a:xfrm>
              <a:off x="7716415" y="4328562"/>
              <a:ext cx="1198595"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600" b="1" dirty="0">
                  <a:solidFill>
                    <a:schemeClr val="tx1"/>
                  </a:solidFill>
                </a:rPr>
                <a:t>ارومیه _ دختر</a:t>
              </a:r>
              <a:endParaRPr lang="en-US" sz="1600" b="1" dirty="0">
                <a:solidFill>
                  <a:schemeClr val="tx1"/>
                </a:solidFill>
              </a:endParaRPr>
            </a:p>
          </p:txBody>
        </p:sp>
        <p:sp>
          <p:nvSpPr>
            <p:cNvPr id="9" name="Rectangle 8">
              <a:extLst>
                <a:ext uri="{FF2B5EF4-FFF2-40B4-BE49-F238E27FC236}">
                  <a16:creationId xmlns:a16="http://schemas.microsoft.com/office/drawing/2014/main" id="{1CB6EB40-7EC1-A0AE-606B-074EAE8E8266}"/>
                </a:ext>
              </a:extLst>
            </p:cNvPr>
            <p:cNvSpPr/>
            <p:nvPr/>
          </p:nvSpPr>
          <p:spPr>
            <a:xfrm>
              <a:off x="7755490" y="5521782"/>
              <a:ext cx="1109562" cy="85102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fa-IR" sz="1400" b="1" dirty="0">
                  <a:solidFill>
                    <a:schemeClr val="tx1"/>
                  </a:solidFill>
                </a:rPr>
                <a:t>خرد قاره</a:t>
              </a:r>
            </a:p>
            <a:p>
              <a:pPr algn="ctr">
                <a:lnSpc>
                  <a:spcPct val="150000"/>
                </a:lnSpc>
              </a:pPr>
              <a:r>
                <a:rPr lang="fa-IR" sz="1400" b="1" dirty="0">
                  <a:solidFill>
                    <a:schemeClr val="tx1"/>
                  </a:solidFill>
                </a:rPr>
                <a:t>ایران مرکزی</a:t>
              </a:r>
              <a:endParaRPr lang="en-US" sz="1400" b="1" dirty="0">
                <a:solidFill>
                  <a:schemeClr val="tx1"/>
                </a:solidFill>
              </a:endParaRPr>
            </a:p>
          </p:txBody>
        </p:sp>
        <p:sp>
          <p:nvSpPr>
            <p:cNvPr id="10" name="Rectangle 9">
              <a:extLst>
                <a:ext uri="{FF2B5EF4-FFF2-40B4-BE49-F238E27FC236}">
                  <a16:creationId xmlns:a16="http://schemas.microsoft.com/office/drawing/2014/main" id="{0338EC8C-0B88-8E5E-6844-B28D1F25A0A6}"/>
                </a:ext>
              </a:extLst>
            </p:cNvPr>
            <p:cNvSpPr/>
            <p:nvPr/>
          </p:nvSpPr>
          <p:spPr>
            <a:xfrm>
              <a:off x="6456796" y="1136773"/>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رسوبی و آذرین</a:t>
              </a:r>
              <a:endParaRPr lang="en-US" sz="1200" b="1" dirty="0">
                <a:solidFill>
                  <a:schemeClr val="tx1"/>
                </a:solidFill>
              </a:endParaRPr>
            </a:p>
          </p:txBody>
        </p:sp>
        <p:sp>
          <p:nvSpPr>
            <p:cNvPr id="11" name="Rectangle 10">
              <a:extLst>
                <a:ext uri="{FF2B5EF4-FFF2-40B4-BE49-F238E27FC236}">
                  <a16:creationId xmlns:a16="http://schemas.microsoft.com/office/drawing/2014/main" id="{5470A50D-4932-DCD7-31B2-EA3ABE68BC5E}"/>
                </a:ext>
              </a:extLst>
            </p:cNvPr>
            <p:cNvSpPr/>
            <p:nvPr/>
          </p:nvSpPr>
          <p:spPr>
            <a:xfrm>
              <a:off x="6469619" y="2140444"/>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رسوبی و آذرین</a:t>
              </a:r>
              <a:endParaRPr lang="en-US" sz="1200" b="1" dirty="0">
                <a:solidFill>
                  <a:schemeClr val="tx1"/>
                </a:solidFill>
              </a:endParaRPr>
            </a:p>
          </p:txBody>
        </p:sp>
        <p:sp>
          <p:nvSpPr>
            <p:cNvPr id="12" name="Rectangle 11">
              <a:extLst>
                <a:ext uri="{FF2B5EF4-FFF2-40B4-BE49-F238E27FC236}">
                  <a16:creationId xmlns:a16="http://schemas.microsoft.com/office/drawing/2014/main" id="{15DCB814-9B79-7524-5285-A27D5E758BCA}"/>
                </a:ext>
              </a:extLst>
            </p:cNvPr>
            <p:cNvSpPr/>
            <p:nvPr/>
          </p:nvSpPr>
          <p:spPr>
            <a:xfrm>
              <a:off x="6456796" y="3162777"/>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رسوبی</a:t>
              </a:r>
              <a:endParaRPr lang="en-US" sz="1400" b="1" dirty="0">
                <a:solidFill>
                  <a:schemeClr val="tx1"/>
                </a:solidFill>
              </a:endParaRPr>
            </a:p>
          </p:txBody>
        </p:sp>
        <p:sp>
          <p:nvSpPr>
            <p:cNvPr id="13" name="Rectangle 12">
              <a:extLst>
                <a:ext uri="{FF2B5EF4-FFF2-40B4-BE49-F238E27FC236}">
                  <a16:creationId xmlns:a16="http://schemas.microsoft.com/office/drawing/2014/main" id="{A4FCA85A-6426-952F-35A3-FC8FC645C60A}"/>
                </a:ext>
              </a:extLst>
            </p:cNvPr>
            <p:cNvSpPr/>
            <p:nvPr/>
          </p:nvSpPr>
          <p:spPr>
            <a:xfrm>
              <a:off x="6478950" y="4291238"/>
              <a:ext cx="1110338" cy="468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آذرین</a:t>
              </a:r>
              <a:endParaRPr lang="en-US" sz="1400" b="1" dirty="0">
                <a:solidFill>
                  <a:schemeClr val="tx1"/>
                </a:solidFill>
              </a:endParaRPr>
            </a:p>
          </p:txBody>
        </p:sp>
        <p:sp>
          <p:nvSpPr>
            <p:cNvPr id="14" name="Rectangle 13">
              <a:extLst>
                <a:ext uri="{FF2B5EF4-FFF2-40B4-BE49-F238E27FC236}">
                  <a16:creationId xmlns:a16="http://schemas.microsoft.com/office/drawing/2014/main" id="{5C1673AA-47DA-2C52-783A-D6BABD5E20D1}"/>
                </a:ext>
              </a:extLst>
            </p:cNvPr>
            <p:cNvSpPr/>
            <p:nvPr/>
          </p:nvSpPr>
          <p:spPr>
            <a:xfrm>
              <a:off x="6460288" y="5447133"/>
              <a:ext cx="1088184" cy="9536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رسوبی، آذرین و دگرگونی</a:t>
              </a:r>
              <a:endParaRPr lang="en-US" sz="1200" b="1" dirty="0">
                <a:solidFill>
                  <a:schemeClr val="tx1"/>
                </a:solidFill>
              </a:endParaRPr>
            </a:p>
          </p:txBody>
        </p:sp>
        <p:sp>
          <p:nvSpPr>
            <p:cNvPr id="15" name="Rectangle 14">
              <a:extLst>
                <a:ext uri="{FF2B5EF4-FFF2-40B4-BE49-F238E27FC236}">
                  <a16:creationId xmlns:a16="http://schemas.microsoft.com/office/drawing/2014/main" id="{D1A0FAB9-128C-DEAB-859F-10152AD984EE}"/>
                </a:ext>
              </a:extLst>
            </p:cNvPr>
            <p:cNvSpPr/>
            <p:nvPr/>
          </p:nvSpPr>
          <p:spPr>
            <a:xfrm>
              <a:off x="5232743" y="977377"/>
              <a:ext cx="1110338" cy="8047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معادن مس و</a:t>
              </a:r>
            </a:p>
            <a:p>
              <a:pPr algn="ctr" rtl="1">
                <a:lnSpc>
                  <a:spcPct val="150000"/>
                </a:lnSpc>
              </a:pPr>
              <a:r>
                <a:rPr lang="fa-IR" sz="1200" b="1" dirty="0">
                  <a:solidFill>
                    <a:schemeClr val="tx1"/>
                  </a:solidFill>
                </a:rPr>
                <a:t>کرومیت</a:t>
              </a:r>
              <a:endParaRPr lang="en-US" sz="1200" b="1" dirty="0">
                <a:solidFill>
                  <a:schemeClr val="tx1"/>
                </a:solidFill>
              </a:endParaRPr>
            </a:p>
          </p:txBody>
        </p:sp>
        <p:sp>
          <p:nvSpPr>
            <p:cNvPr id="16" name="Rectangle 15">
              <a:extLst>
                <a:ext uri="{FF2B5EF4-FFF2-40B4-BE49-F238E27FC236}">
                  <a16:creationId xmlns:a16="http://schemas.microsoft.com/office/drawing/2014/main" id="{86CA685B-AF9A-7AAC-6AF3-31EBB57D88A8}"/>
                </a:ext>
              </a:extLst>
            </p:cNvPr>
            <p:cNvSpPr/>
            <p:nvPr/>
          </p:nvSpPr>
          <p:spPr>
            <a:xfrm>
              <a:off x="5224179" y="5412536"/>
              <a:ext cx="1110338" cy="953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بزرگ‌ترین ذخایر</a:t>
              </a:r>
            </a:p>
            <a:p>
              <a:pPr algn="ctr" rtl="1">
                <a:lnSpc>
                  <a:spcPct val="150000"/>
                </a:lnSpc>
              </a:pPr>
              <a:r>
                <a:rPr lang="fa-IR" sz="1400" b="1" dirty="0">
                  <a:solidFill>
                    <a:schemeClr val="tx1"/>
                  </a:solidFill>
                </a:rPr>
                <a:t>آهن _ معادن</a:t>
              </a:r>
            </a:p>
            <a:p>
              <a:pPr algn="ctr" rtl="1">
                <a:lnSpc>
                  <a:spcPct val="150000"/>
                </a:lnSpc>
              </a:pPr>
              <a:r>
                <a:rPr lang="fa-IR" sz="1400" b="1" dirty="0">
                  <a:solidFill>
                    <a:schemeClr val="tx1"/>
                  </a:solidFill>
                </a:rPr>
                <a:t>زغال‌سنگ</a:t>
              </a:r>
              <a:endParaRPr lang="en-US" sz="1400" b="1" dirty="0">
                <a:solidFill>
                  <a:schemeClr val="tx1"/>
                </a:solidFill>
              </a:endParaRPr>
            </a:p>
          </p:txBody>
        </p:sp>
        <p:sp>
          <p:nvSpPr>
            <p:cNvPr id="17" name="Rectangle 16">
              <a:extLst>
                <a:ext uri="{FF2B5EF4-FFF2-40B4-BE49-F238E27FC236}">
                  <a16:creationId xmlns:a16="http://schemas.microsoft.com/office/drawing/2014/main" id="{F922B22B-7287-31AC-E5D1-4079A62EC9C8}"/>
                </a:ext>
              </a:extLst>
            </p:cNvPr>
            <p:cNvSpPr/>
            <p:nvPr/>
          </p:nvSpPr>
          <p:spPr>
            <a:xfrm>
              <a:off x="5230402" y="4057194"/>
              <a:ext cx="1110338" cy="964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ذخایر‌فلزی به‌ویژه</a:t>
              </a:r>
            </a:p>
            <a:p>
              <a:pPr algn="ctr" rtl="1">
                <a:lnSpc>
                  <a:spcPct val="150000"/>
                </a:lnSpc>
              </a:pPr>
              <a:r>
                <a:rPr lang="fa-IR" sz="1200" b="1" dirty="0">
                  <a:solidFill>
                    <a:schemeClr val="tx1"/>
                  </a:solidFill>
                </a:rPr>
                <a:t>مس مانند مس</a:t>
              </a:r>
            </a:p>
            <a:p>
              <a:pPr algn="ctr" rtl="1">
                <a:lnSpc>
                  <a:spcPct val="150000"/>
                </a:lnSpc>
              </a:pPr>
              <a:r>
                <a:rPr lang="fa-IR" sz="1200" b="1" dirty="0">
                  <a:solidFill>
                    <a:schemeClr val="tx1"/>
                  </a:solidFill>
                </a:rPr>
                <a:t> ‌سرچشمه کرمان</a:t>
              </a:r>
              <a:endParaRPr lang="en-US" sz="1200" b="1" dirty="0">
                <a:solidFill>
                  <a:schemeClr val="tx1"/>
                </a:solidFill>
              </a:endParaRPr>
            </a:p>
          </p:txBody>
        </p:sp>
        <p:sp>
          <p:nvSpPr>
            <p:cNvPr id="18" name="Rectangle 17">
              <a:extLst>
                <a:ext uri="{FF2B5EF4-FFF2-40B4-BE49-F238E27FC236}">
                  <a16:creationId xmlns:a16="http://schemas.microsoft.com/office/drawing/2014/main" id="{5FFA34A5-6A50-A373-F7ED-BC000BE1F66E}"/>
                </a:ext>
              </a:extLst>
            </p:cNvPr>
            <p:cNvSpPr/>
            <p:nvPr/>
          </p:nvSpPr>
          <p:spPr>
            <a:xfrm>
              <a:off x="5232743" y="2933008"/>
              <a:ext cx="1110338" cy="9647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میدان‌های گازی</a:t>
              </a:r>
            </a:p>
            <a:p>
              <a:pPr algn="ctr" rtl="1">
                <a:lnSpc>
                  <a:spcPct val="150000"/>
                </a:lnSpc>
              </a:pPr>
              <a:r>
                <a:rPr lang="fa-IR" sz="1200" b="1" dirty="0">
                  <a:solidFill>
                    <a:schemeClr val="tx1"/>
                  </a:solidFill>
                </a:rPr>
                <a:t>خانگیران و گنبدلی سرخس</a:t>
              </a:r>
              <a:endParaRPr lang="en-US" sz="1200" b="1" dirty="0">
                <a:solidFill>
                  <a:schemeClr val="tx1"/>
                </a:solidFill>
              </a:endParaRPr>
            </a:p>
          </p:txBody>
        </p:sp>
        <p:sp>
          <p:nvSpPr>
            <p:cNvPr id="19" name="Rectangle 18">
              <a:extLst>
                <a:ext uri="{FF2B5EF4-FFF2-40B4-BE49-F238E27FC236}">
                  <a16:creationId xmlns:a16="http://schemas.microsoft.com/office/drawing/2014/main" id="{B988FD2E-EFAC-C599-F457-64AE46E767A0}"/>
                </a:ext>
              </a:extLst>
            </p:cNvPr>
            <p:cNvSpPr/>
            <p:nvPr/>
          </p:nvSpPr>
          <p:spPr>
            <a:xfrm>
              <a:off x="5232743" y="2055694"/>
              <a:ext cx="1110338" cy="6059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معادن مس،</a:t>
              </a:r>
            </a:p>
            <a:p>
              <a:pPr algn="ctr" rtl="1">
                <a:lnSpc>
                  <a:spcPct val="150000"/>
                </a:lnSpc>
              </a:pPr>
              <a:r>
                <a:rPr lang="fa-IR" sz="1200" b="1" dirty="0">
                  <a:solidFill>
                    <a:schemeClr val="tx1"/>
                  </a:solidFill>
                </a:rPr>
                <a:t>منیزیت، کرومیت</a:t>
              </a:r>
              <a:endParaRPr lang="en-US" sz="1200" b="1" dirty="0">
                <a:solidFill>
                  <a:schemeClr val="tx1"/>
                </a:solidFill>
              </a:endParaRPr>
            </a:p>
          </p:txBody>
        </p:sp>
        <p:sp>
          <p:nvSpPr>
            <p:cNvPr id="20" name="Rectangle 19">
              <a:extLst>
                <a:ext uri="{FF2B5EF4-FFF2-40B4-BE49-F238E27FC236}">
                  <a16:creationId xmlns:a16="http://schemas.microsoft.com/office/drawing/2014/main" id="{3A527188-65B3-65D1-4440-3F5D8DD56E50}"/>
                </a:ext>
              </a:extLst>
            </p:cNvPr>
            <p:cNvSpPr/>
            <p:nvPr/>
          </p:nvSpPr>
          <p:spPr>
            <a:xfrm>
              <a:off x="3230054" y="868132"/>
              <a:ext cx="1923769" cy="9886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Low" rtl="1">
                <a:lnSpc>
                  <a:spcPct val="150000"/>
                </a:lnSpc>
              </a:pPr>
              <a:r>
                <a:rPr lang="fa-IR" sz="1400" b="1" dirty="0">
                  <a:solidFill>
                    <a:schemeClr val="tx1"/>
                  </a:solidFill>
                </a:rPr>
                <a:t>فرورانش ورقه اقیانوسی عمان به زیر مکران و تشکیل آتشفشان‌های تفتان و بزمان</a:t>
              </a:r>
              <a:endParaRPr lang="en-US" sz="1400" b="1" dirty="0">
                <a:solidFill>
                  <a:schemeClr val="tx1"/>
                </a:solidFill>
              </a:endParaRPr>
            </a:p>
          </p:txBody>
        </p:sp>
        <p:sp>
          <p:nvSpPr>
            <p:cNvPr id="21" name="Rectangle 20">
              <a:extLst>
                <a:ext uri="{FF2B5EF4-FFF2-40B4-BE49-F238E27FC236}">
                  <a16:creationId xmlns:a16="http://schemas.microsoft.com/office/drawing/2014/main" id="{61C1068D-D144-6F4D-A560-26044CA95C3D}"/>
                </a:ext>
              </a:extLst>
            </p:cNvPr>
            <p:cNvSpPr/>
            <p:nvPr/>
          </p:nvSpPr>
          <p:spPr>
            <a:xfrm>
              <a:off x="3185565" y="2030422"/>
              <a:ext cx="1986277" cy="6311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سنگ‌های قدیمی‌تر از کرتاسه ندارد. راستای آن شمالی_جنوبی است.</a:t>
              </a:r>
              <a:endParaRPr lang="en-US" sz="1400" b="1" dirty="0">
                <a:solidFill>
                  <a:schemeClr val="tx1"/>
                </a:solidFill>
              </a:endParaRPr>
            </a:p>
          </p:txBody>
        </p:sp>
        <p:sp>
          <p:nvSpPr>
            <p:cNvPr id="22" name="Rectangle 21">
              <a:extLst>
                <a:ext uri="{FF2B5EF4-FFF2-40B4-BE49-F238E27FC236}">
                  <a16:creationId xmlns:a16="http://schemas.microsoft.com/office/drawing/2014/main" id="{440CB012-5B71-CEFE-36FE-2F750EFEDF3F}"/>
                </a:ext>
              </a:extLst>
            </p:cNvPr>
            <p:cNvSpPr/>
            <p:nvPr/>
          </p:nvSpPr>
          <p:spPr>
            <a:xfrm>
              <a:off x="3243975" y="3035299"/>
              <a:ext cx="1903046" cy="6277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دارای توالی رسوبی منظم</a:t>
              </a:r>
              <a:endParaRPr lang="en-US" sz="1400" b="1" dirty="0">
                <a:solidFill>
                  <a:schemeClr val="tx1"/>
                </a:solidFill>
              </a:endParaRPr>
            </a:p>
          </p:txBody>
        </p:sp>
        <p:sp>
          <p:nvSpPr>
            <p:cNvPr id="23" name="Rectangle 22">
              <a:extLst>
                <a:ext uri="{FF2B5EF4-FFF2-40B4-BE49-F238E27FC236}">
                  <a16:creationId xmlns:a16="http://schemas.microsoft.com/office/drawing/2014/main" id="{6EF46981-FB75-18CA-5DCD-BD08FBE6AB42}"/>
                </a:ext>
              </a:extLst>
            </p:cNvPr>
            <p:cNvSpPr/>
            <p:nvPr/>
          </p:nvSpPr>
          <p:spPr>
            <a:xfrm>
              <a:off x="3250777" y="4149743"/>
              <a:ext cx="1903046" cy="851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حاصل فرورانش تتیس جوان به زیر ایران مرکزی</a:t>
              </a:r>
              <a:endParaRPr lang="en-US" sz="1400" b="1" dirty="0">
                <a:solidFill>
                  <a:schemeClr val="tx1"/>
                </a:solidFill>
              </a:endParaRPr>
            </a:p>
          </p:txBody>
        </p:sp>
        <p:sp>
          <p:nvSpPr>
            <p:cNvPr id="24" name="Rectangle 23">
              <a:extLst>
                <a:ext uri="{FF2B5EF4-FFF2-40B4-BE49-F238E27FC236}">
                  <a16:creationId xmlns:a16="http://schemas.microsoft.com/office/drawing/2014/main" id="{E3BBF791-EA44-BB38-65C6-2020EEB1BD70}"/>
                </a:ext>
              </a:extLst>
            </p:cNvPr>
            <p:cNvSpPr/>
            <p:nvPr/>
          </p:nvSpPr>
          <p:spPr>
            <a:xfrm>
              <a:off x="3230054" y="5285963"/>
              <a:ext cx="1903046" cy="13321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Low" rtl="1">
                <a:lnSpc>
                  <a:spcPct val="150000"/>
                </a:lnSpc>
              </a:pPr>
              <a:r>
                <a:rPr lang="fa-IR" sz="1200" b="1" dirty="0">
                  <a:solidFill>
                    <a:schemeClr val="tx1"/>
                  </a:solidFill>
                </a:rPr>
                <a:t>در گذشته خرد‌قاره را بخشی از ایران مرکزی می‌دانستند اما مطالعات بعدی نشان داد که تفاوت‌های زمین‌شناختی متعددی بین آنها وجود دارد.</a:t>
              </a:r>
              <a:endParaRPr lang="en-US" sz="1200" b="1" dirty="0">
                <a:solidFill>
                  <a:schemeClr val="tx1"/>
                </a:solidFill>
              </a:endParaRPr>
            </a:p>
          </p:txBody>
        </p:sp>
      </p:grpSp>
    </p:spTree>
    <p:extLst>
      <p:ext uri="{BB962C8B-B14F-4D97-AF65-F5344CB8AC3E}">
        <p14:creationId xmlns:p14="http://schemas.microsoft.com/office/powerpoint/2010/main" val="2987965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3A34B639-1DEC-B9DE-9180-3AB25DF50AF5}"/>
              </a:ext>
            </a:extLst>
          </p:cNvPr>
          <p:cNvSpPr/>
          <p:nvPr/>
        </p:nvSpPr>
        <p:spPr>
          <a:xfrm rot="10800000" flipH="1">
            <a:off x="289247" y="447869"/>
            <a:ext cx="10300337" cy="6014762"/>
          </a:xfrm>
          <a:prstGeom prst="snip1Rect">
            <a:avLst>
              <a:gd name="adj" fmla="val 23851"/>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82BDAF7-E194-C3CD-10D6-90DC4EC2929B}"/>
              </a:ext>
            </a:extLst>
          </p:cNvPr>
          <p:cNvSpPr/>
          <p:nvPr/>
        </p:nvSpPr>
        <p:spPr>
          <a:xfrm>
            <a:off x="289247" y="253076"/>
            <a:ext cx="11663268" cy="125963"/>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82FD098-3FFA-F569-43D3-A788F4CBA803}"/>
              </a:ext>
            </a:extLst>
          </p:cNvPr>
          <p:cNvSpPr txBox="1"/>
          <p:nvPr/>
        </p:nvSpPr>
        <p:spPr>
          <a:xfrm>
            <a:off x="923731" y="969814"/>
            <a:ext cx="9237809" cy="888705"/>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با مقایسه نقشه زمین‌شناسی (شکل 6_7) و نقشه پهنه‌بندی ایران (شکل 7_7)، بگویید کدام ‌یک ‌از پهنه‌های زمین‌شناسی ایران تقریبا فاقد سنگ‌های آذرین می‌باشند؟</a:t>
            </a:r>
            <a:endParaRPr lang="en-US" dirty="0"/>
          </a:p>
        </p:txBody>
      </p:sp>
      <p:grpSp>
        <p:nvGrpSpPr>
          <p:cNvPr id="6" name="Group 5">
            <a:extLst>
              <a:ext uri="{FF2B5EF4-FFF2-40B4-BE49-F238E27FC236}">
                <a16:creationId xmlns:a16="http://schemas.microsoft.com/office/drawing/2014/main" id="{6165964E-ECD3-1159-2C14-0D28B227D934}"/>
              </a:ext>
            </a:extLst>
          </p:cNvPr>
          <p:cNvGrpSpPr/>
          <p:nvPr/>
        </p:nvGrpSpPr>
        <p:grpSpPr>
          <a:xfrm>
            <a:off x="10720873" y="447869"/>
            <a:ext cx="1296956" cy="4609323"/>
            <a:chOff x="10908718" y="359226"/>
            <a:chExt cx="1124664" cy="5696340"/>
          </a:xfrm>
        </p:grpSpPr>
        <p:pic>
          <p:nvPicPr>
            <p:cNvPr id="7" name="Picture 6">
              <a:extLst>
                <a:ext uri="{FF2B5EF4-FFF2-40B4-BE49-F238E27FC236}">
                  <a16:creationId xmlns:a16="http://schemas.microsoft.com/office/drawing/2014/main" id="{5F4B466A-2539-AAF1-CA1E-0606C2538C19}"/>
                </a:ext>
              </a:extLst>
            </p:cNvPr>
            <p:cNvPicPr>
              <a:picLocks noChangeAspect="1"/>
            </p:cNvPicPr>
            <p:nvPr/>
          </p:nvPicPr>
          <p:blipFill>
            <a:blip r:embed="rId2">
              <a:extLst>
                <a:ext uri="{28A0092B-C50C-407E-A947-70E740481C1C}">
                  <a14:useLocalDpi xmlns:a14="http://schemas.microsoft.com/office/drawing/2010/main" val="0"/>
                </a:ext>
              </a:extLst>
            </a:blip>
            <a:srcRect l="67653" t="27675" r="26454" b="16689"/>
            <a:stretch>
              <a:fillRect/>
            </a:stretch>
          </p:blipFill>
          <p:spPr>
            <a:xfrm>
              <a:off x="10908718" y="359226"/>
              <a:ext cx="1124664" cy="5696340"/>
            </a:xfrm>
            <a:prstGeom prst="rect">
              <a:avLst/>
            </a:prstGeom>
          </p:spPr>
        </p:pic>
        <p:sp>
          <p:nvSpPr>
            <p:cNvPr id="8" name="Rectangle 7">
              <a:extLst>
                <a:ext uri="{FF2B5EF4-FFF2-40B4-BE49-F238E27FC236}">
                  <a16:creationId xmlns:a16="http://schemas.microsoft.com/office/drawing/2014/main" id="{5D706B84-198A-D80C-CB9D-244362E8CC2E}"/>
                </a:ext>
              </a:extLst>
            </p:cNvPr>
            <p:cNvSpPr/>
            <p:nvPr/>
          </p:nvSpPr>
          <p:spPr>
            <a:xfrm>
              <a:off x="11021465" y="387221"/>
              <a:ext cx="899170" cy="830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rgbClr val="E32F74"/>
                  </a:solidFill>
                </a:rPr>
                <a:t>فعالیت</a:t>
              </a:r>
            </a:p>
            <a:p>
              <a:pPr algn="ctr" rtl="1">
                <a:lnSpc>
                  <a:spcPct val="150000"/>
                </a:lnSpc>
              </a:pPr>
              <a:r>
                <a:rPr lang="fa-IR" sz="1400" b="1" dirty="0">
                  <a:solidFill>
                    <a:srgbClr val="E32F74"/>
                  </a:solidFill>
                </a:rPr>
                <a:t>تکمیلی</a:t>
              </a:r>
              <a:endParaRPr lang="en-US" sz="1400" b="1" dirty="0">
                <a:solidFill>
                  <a:srgbClr val="E32F74"/>
                </a:solidFill>
              </a:endParaRPr>
            </a:p>
          </p:txBody>
        </p:sp>
      </p:grpSp>
      <p:pic>
        <p:nvPicPr>
          <p:cNvPr id="9" name="Picture 8">
            <a:extLst>
              <a:ext uri="{FF2B5EF4-FFF2-40B4-BE49-F238E27FC236}">
                <a16:creationId xmlns:a16="http://schemas.microsoft.com/office/drawing/2014/main" id="{BBF0712D-ECA7-15E8-87DD-6DEED53F49BE}"/>
              </a:ext>
            </a:extLst>
          </p:cNvPr>
          <p:cNvPicPr>
            <a:picLocks noChangeAspect="1"/>
          </p:cNvPicPr>
          <p:nvPr/>
        </p:nvPicPr>
        <p:blipFill>
          <a:blip r:embed="rId3">
            <a:extLst>
              <a:ext uri="{28A0092B-C50C-407E-A947-70E740481C1C}">
                <a14:useLocalDpi xmlns:a14="http://schemas.microsoft.com/office/drawing/2010/main" val="0"/>
              </a:ext>
            </a:extLst>
          </a:blip>
          <a:srcRect l="44924" t="24270" r="9158" b="10068"/>
          <a:stretch>
            <a:fillRect/>
          </a:stretch>
        </p:blipFill>
        <p:spPr>
          <a:xfrm>
            <a:off x="3303037" y="2198517"/>
            <a:ext cx="4763962" cy="383194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56728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FBC3648-21C9-4D00-756D-4795D1AEFD13}"/>
              </a:ext>
            </a:extLst>
          </p:cNvPr>
          <p:cNvSpPr/>
          <p:nvPr/>
        </p:nvSpPr>
        <p:spPr>
          <a:xfrm>
            <a:off x="5178490" y="755780"/>
            <a:ext cx="6895322" cy="5951021"/>
          </a:xfrm>
          <a:prstGeom prst="roundRect">
            <a:avLst>
              <a:gd name="adj" fmla="val 4281"/>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BAE7C51-239D-1817-7950-5332CD610FD0}"/>
              </a:ext>
            </a:extLst>
          </p:cNvPr>
          <p:cNvSpPr txBox="1"/>
          <p:nvPr/>
        </p:nvSpPr>
        <p:spPr>
          <a:xfrm>
            <a:off x="5272962" y="832135"/>
            <a:ext cx="6665038" cy="5874685"/>
          </a:xfrm>
          <a:prstGeom prst="rect">
            <a:avLst/>
          </a:prstGeom>
          <a:noFill/>
        </p:spPr>
        <p:txBody>
          <a:bodyPr wrap="square">
            <a:spAutoFit/>
          </a:bodyPr>
          <a:lstStyle/>
          <a:p>
            <a:pPr algn="justLow" rtl="1">
              <a:lnSpc>
                <a:spcPct val="150000"/>
              </a:lnSpc>
            </a:pPr>
            <a:r>
              <a:rPr lang="fa-IR" sz="1800" b="0" i="0" u="none" strike="noStrike" baseline="0" dirty="0">
                <a:latin typeface="BMitra"/>
              </a:rPr>
              <a:t>در فصل 2 خواندید که منابع‌معدنی و ذخایر‌انرژی می‌توانند </a:t>
            </a:r>
            <a:r>
              <a:rPr lang="fa-IR" sz="1800" b="0" i="0" u="none" strike="noStrike" baseline="0" dirty="0">
                <a:solidFill>
                  <a:srgbClr val="C00000"/>
                </a:solidFill>
                <a:latin typeface="BMitra"/>
              </a:rPr>
              <a:t>زیربنای اقتصاد و توسعه کشورها </a:t>
            </a:r>
            <a:r>
              <a:rPr lang="fa-IR" sz="1800" b="0" i="0" u="none" strike="noStrike" baseline="0" dirty="0">
                <a:latin typeface="BMitra"/>
              </a:rPr>
              <a:t>باشند. اگر کشوری مواد ‌معدنی و ذخایر‌ انرژی مورد نیاز خود را نداشته باشد، چه اتفاقی می‌افتد؟ آنها را چگونه تامین می‌کند؟ آیا می‌دانید ایران از نظر ذخایر‌ معدنی و انرژی چه جایگاهی در جهان دارد؟ آیا ما به تمام مواد‌ معدنی و انرژی مورد نیاز خود در کشور دسترسی داریم؟</a:t>
            </a:r>
          </a:p>
          <a:p>
            <a:pPr algn="justLow" rtl="1">
              <a:lnSpc>
                <a:spcPct val="150000"/>
              </a:lnSpc>
            </a:pPr>
            <a:r>
              <a:rPr lang="fa-IR" sz="1800" b="0" i="0" u="none" strike="noStrike" baseline="0" dirty="0">
                <a:latin typeface="BMitra"/>
              </a:rPr>
              <a:t>ایران دارای ذخایر‌ معدنی مهم و قابل ‌توجهی است که آن را از بسیاری از کشورهای جهان متمایز می‌کند. فعالیت‌های معدنی در ایران </a:t>
            </a:r>
            <a:r>
              <a:rPr lang="fa-IR" sz="1800" b="0" i="0" u="none" strike="noStrike" baseline="0" dirty="0">
                <a:solidFill>
                  <a:srgbClr val="C00000"/>
                </a:solidFill>
                <a:latin typeface="BMitra"/>
              </a:rPr>
              <a:t>به‌طور گسترده در بیشتر نقاط انجام می‌شود </a:t>
            </a:r>
            <a:r>
              <a:rPr lang="fa-IR" sz="1800" b="0" i="0" u="none" strike="noStrike" baseline="0" dirty="0">
                <a:latin typeface="BMitra"/>
              </a:rPr>
              <a:t>و نقش مهمی در اقتصاد کشور دارد. کشور ما، حدود </a:t>
            </a:r>
            <a:r>
              <a:rPr lang="fa-IR" sz="1800" b="0" i="0" u="none" strike="noStrike" baseline="0" dirty="0">
                <a:solidFill>
                  <a:srgbClr val="C00000"/>
                </a:solidFill>
                <a:latin typeface="BMitra"/>
              </a:rPr>
              <a:t>7 درصد ذخایر جهان </a:t>
            </a:r>
            <a:r>
              <a:rPr lang="fa-IR" sz="1800" b="0" i="0" u="none" strike="noStrike" baseline="0" dirty="0">
                <a:latin typeface="BMitra"/>
              </a:rPr>
              <a:t>را داراست. پهنه‌های زمین‌شناسی ایران </a:t>
            </a:r>
            <a:r>
              <a:rPr lang="fa-IR" sz="1800" b="0" i="0" u="none" strike="noStrike" baseline="0" dirty="0">
                <a:solidFill>
                  <a:srgbClr val="C00000"/>
                </a:solidFill>
                <a:latin typeface="BMitra"/>
              </a:rPr>
              <a:t>از نظر توان‌معدنی و ذخایر‌ هیدروکربوری </a:t>
            </a:r>
            <a:r>
              <a:rPr lang="fa-IR" sz="1800" b="0" i="0" u="none" strike="noStrike" baseline="0" dirty="0">
                <a:latin typeface="BMitra"/>
              </a:rPr>
              <a:t>با هم متفاوت هستند. مثلا پهنه‌های زاگرس و کپه‌داغ از نظر ذخایر‌ معدنی ‌فلزی نسبت ‌به سایر پهنه‌ها از توان کمتری برخوردارند در‌ حالی‌که عمده ذخایر نفت و گاز ایران در این دو پهنه واقع شده است.</a:t>
            </a:r>
            <a:endParaRPr lang="en-US" dirty="0"/>
          </a:p>
        </p:txBody>
      </p:sp>
      <p:cxnSp>
        <p:nvCxnSpPr>
          <p:cNvPr id="4" name="Straight Connector 3">
            <a:extLst>
              <a:ext uri="{FF2B5EF4-FFF2-40B4-BE49-F238E27FC236}">
                <a16:creationId xmlns:a16="http://schemas.microsoft.com/office/drawing/2014/main" id="{C8E9FA3E-C188-369B-3B19-1B9D693C61EE}"/>
              </a:ext>
            </a:extLst>
          </p:cNvPr>
          <p:cNvCxnSpPr>
            <a:cxnSpLocks/>
          </p:cNvCxnSpPr>
          <p:nvPr/>
        </p:nvCxnSpPr>
        <p:spPr>
          <a:xfrm>
            <a:off x="254000" y="632405"/>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F2245CB1-7AE7-7335-BBD3-E40873E47889}"/>
              </a:ext>
            </a:extLst>
          </p:cNvPr>
          <p:cNvSpPr txBox="1"/>
          <p:nvPr/>
        </p:nvSpPr>
        <p:spPr>
          <a:xfrm>
            <a:off x="7867521" y="151180"/>
            <a:ext cx="4070479" cy="461665"/>
          </a:xfrm>
          <a:prstGeom prst="rect">
            <a:avLst/>
          </a:prstGeom>
          <a:noFill/>
        </p:spPr>
        <p:txBody>
          <a:bodyPr wrap="square">
            <a:spAutoFit/>
          </a:bodyPr>
          <a:lstStyle/>
          <a:p>
            <a:pPr algn="r" rtl="1"/>
            <a:r>
              <a:rPr lang="fa-IR" sz="2400" b="1" i="0" u="none" strike="noStrike" baseline="0" dirty="0">
                <a:solidFill>
                  <a:srgbClr val="F099C0"/>
                </a:solidFill>
                <a:latin typeface="BMitraBold"/>
              </a:rPr>
              <a:t>منابع‌معدنی و ذخایر‌انرژی ایران</a:t>
            </a:r>
            <a:endParaRPr lang="en-US" sz="2400" dirty="0">
              <a:solidFill>
                <a:srgbClr val="F099C0"/>
              </a:solidFill>
            </a:endParaRPr>
          </a:p>
        </p:txBody>
      </p:sp>
      <p:pic>
        <p:nvPicPr>
          <p:cNvPr id="9" name="Picture 8">
            <a:extLst>
              <a:ext uri="{FF2B5EF4-FFF2-40B4-BE49-F238E27FC236}">
                <a16:creationId xmlns:a16="http://schemas.microsoft.com/office/drawing/2014/main" id="{D9FA6843-2A16-8E1F-0215-5F8B19E40F92}"/>
              </a:ext>
            </a:extLst>
          </p:cNvPr>
          <p:cNvPicPr>
            <a:picLocks noChangeAspect="1"/>
          </p:cNvPicPr>
          <p:nvPr/>
        </p:nvPicPr>
        <p:blipFill>
          <a:blip r:embed="rId2">
            <a:extLst>
              <a:ext uri="{28A0092B-C50C-407E-A947-70E740481C1C}">
                <a14:useLocalDpi xmlns:a14="http://schemas.microsoft.com/office/drawing/2010/main" val="0"/>
              </a:ext>
            </a:extLst>
          </a:blip>
          <a:srcRect l="37653" t="46667" r="17730" b="9221"/>
          <a:stretch>
            <a:fillRect/>
          </a:stretch>
        </p:blipFill>
        <p:spPr>
          <a:xfrm>
            <a:off x="119208" y="2361196"/>
            <a:ext cx="4970125" cy="276402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49799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399F5-C331-591B-FD7A-3DAB70B422DA}"/>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BE12D82E-9DBB-C3C1-23D4-3E85E0DCC8A3}"/>
              </a:ext>
            </a:extLst>
          </p:cNvPr>
          <p:cNvSpPr/>
          <p:nvPr/>
        </p:nvSpPr>
        <p:spPr>
          <a:xfrm rot="10800000" flipH="1">
            <a:off x="186611" y="405877"/>
            <a:ext cx="10628442" cy="6270173"/>
          </a:xfrm>
          <a:prstGeom prst="snip1Rect">
            <a:avLst>
              <a:gd name="adj" fmla="val 8970"/>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5242DC0-5002-323A-D438-E0A13CB1CDBE}"/>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77F360B-B0B7-CED1-19B1-3E7BA9063A12}"/>
              </a:ext>
            </a:extLst>
          </p:cNvPr>
          <p:cNvSpPr txBox="1"/>
          <p:nvPr/>
        </p:nvSpPr>
        <p:spPr>
          <a:xfrm>
            <a:off x="581656" y="836465"/>
            <a:ext cx="10099609" cy="2135200"/>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منابع‌ معدنی ایران را می‌توان در دو گروه اصلی </a:t>
            </a:r>
            <a:r>
              <a:rPr lang="fa-IR" dirty="0">
                <a:solidFill>
                  <a:srgbClr val="C00000"/>
                </a:solidFill>
              </a:rPr>
              <a:t>منابع فلزی </a:t>
            </a:r>
            <a:r>
              <a:rPr lang="fa-IR" dirty="0"/>
              <a:t>همچون آهن، مس، سرب، روی، طلا و </a:t>
            </a:r>
            <a:r>
              <a:rPr lang="fa-IR" dirty="0">
                <a:solidFill>
                  <a:srgbClr val="C00000"/>
                </a:solidFill>
              </a:rPr>
              <a:t>منابع غیرفلزی</a:t>
            </a:r>
            <a:r>
              <a:rPr lang="fa-IR" dirty="0"/>
              <a:t> همچون سنگ‌نمک، فلوئوریت، باریت، کائولن، ژیپس و فلدسپار تقسیم‌بندی کرد. ایران یکی‌ از </a:t>
            </a:r>
            <a:r>
              <a:rPr lang="fa-IR" dirty="0">
                <a:solidFill>
                  <a:srgbClr val="C00000"/>
                </a:solidFill>
              </a:rPr>
              <a:t>15 کشور بزرگ معدنی جهان </a:t>
            </a:r>
            <a:r>
              <a:rPr lang="fa-IR" dirty="0"/>
              <a:t>است به‌طوری‌که از نظر ذخایر </a:t>
            </a:r>
            <a:r>
              <a:rPr lang="fa-IR" dirty="0">
                <a:solidFill>
                  <a:srgbClr val="C00000"/>
                </a:solidFill>
              </a:rPr>
              <a:t>فلدسپار در رتبه دوم</a:t>
            </a:r>
            <a:r>
              <a:rPr lang="fa-IR" dirty="0"/>
              <a:t>، ذخایر </a:t>
            </a:r>
            <a:r>
              <a:rPr lang="fa-IR" dirty="0">
                <a:solidFill>
                  <a:srgbClr val="C00000"/>
                </a:solidFill>
              </a:rPr>
              <a:t>باریت و ژیپس </a:t>
            </a:r>
            <a:r>
              <a:rPr lang="fa-IR" dirty="0"/>
              <a:t>در رتبه </a:t>
            </a:r>
            <a:r>
              <a:rPr lang="fa-IR" dirty="0">
                <a:solidFill>
                  <a:srgbClr val="C00000"/>
                </a:solidFill>
              </a:rPr>
              <a:t>پنجم </a:t>
            </a:r>
            <a:r>
              <a:rPr lang="fa-IR" dirty="0"/>
              <a:t>و ذخایر </a:t>
            </a:r>
            <a:r>
              <a:rPr lang="fa-IR" dirty="0">
                <a:solidFill>
                  <a:srgbClr val="C00000"/>
                </a:solidFill>
              </a:rPr>
              <a:t>سنگ‌آهن در رتبه دهم </a:t>
            </a:r>
            <a:r>
              <a:rPr lang="fa-IR" dirty="0"/>
              <a:t>جهان جای دارد. همچنین </a:t>
            </a:r>
            <a:r>
              <a:rPr lang="fa-IR" dirty="0">
                <a:solidFill>
                  <a:srgbClr val="C00000"/>
                </a:solidFill>
              </a:rPr>
              <a:t>9 درصد ذخایر مس </a:t>
            </a:r>
            <a:r>
              <a:rPr lang="fa-IR" dirty="0"/>
              <a:t>جهان متعلق به کشور ماست.</a:t>
            </a:r>
          </a:p>
        </p:txBody>
      </p:sp>
      <p:grpSp>
        <p:nvGrpSpPr>
          <p:cNvPr id="2" name="Group 1">
            <a:extLst>
              <a:ext uri="{FF2B5EF4-FFF2-40B4-BE49-F238E27FC236}">
                <a16:creationId xmlns:a16="http://schemas.microsoft.com/office/drawing/2014/main" id="{8FD8F709-9984-681D-C32B-BBD81CAB9A2A}"/>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BAB418EF-D374-5943-7D49-15153A53ABC4}"/>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22458CC8-C8F2-DC2D-9DCB-4C815609C87D}"/>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b="1" dirty="0">
                <a:solidFill>
                  <a:srgbClr val="E32F74"/>
                </a:solidFill>
              </a:endParaRPr>
            </a:p>
          </p:txBody>
        </p:sp>
      </p:grpSp>
      <p:pic>
        <p:nvPicPr>
          <p:cNvPr id="9" name="Picture 8">
            <a:extLst>
              <a:ext uri="{FF2B5EF4-FFF2-40B4-BE49-F238E27FC236}">
                <a16:creationId xmlns:a16="http://schemas.microsoft.com/office/drawing/2014/main" id="{FEB4F45D-0E3C-3E06-B798-9F1B62CB36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085" y="3620278"/>
            <a:ext cx="3765510" cy="2537926"/>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A6EF5574-0C4E-1593-05F4-15F8890CA3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1828" y="3620278"/>
            <a:ext cx="2519263" cy="2519263"/>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966F0491-47C4-B8F8-A841-1EED0D1402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4324" y="3620278"/>
            <a:ext cx="3704388" cy="2469592"/>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D9AF4BB9-16B3-7521-C946-37E132E925B4}"/>
              </a:ext>
            </a:extLst>
          </p:cNvPr>
          <p:cNvSpPr txBox="1"/>
          <p:nvPr/>
        </p:nvSpPr>
        <p:spPr>
          <a:xfrm>
            <a:off x="10560247" y="519224"/>
            <a:ext cx="1759974"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2770687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A855C-D87C-0F1E-D98E-FE91199C430C}"/>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E3655DB6-2944-011B-FA98-47CE624D33A9}"/>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705CB4F-10FA-0584-1773-B7116BFAA659}"/>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700BAFA-8BC8-BBA1-E36F-C9DC2FE87DAA}"/>
              </a:ext>
            </a:extLst>
          </p:cNvPr>
          <p:cNvSpPr txBox="1"/>
          <p:nvPr/>
        </p:nvSpPr>
        <p:spPr>
          <a:xfrm>
            <a:off x="4907902" y="519224"/>
            <a:ext cx="5642734" cy="5874685"/>
          </a:xfrm>
          <a:prstGeom prst="rect">
            <a:avLst/>
          </a:prstGeom>
          <a:noFill/>
        </p:spPr>
        <p:txBody>
          <a:bodyPr wrap="square" rtlCol="0">
            <a:spAutoFit/>
          </a:bodyPr>
          <a:lstStyle/>
          <a:p>
            <a:pPr algn="justLow" rtl="1">
              <a:lnSpc>
                <a:spcPct val="150000"/>
              </a:lnSpc>
            </a:pPr>
            <a:r>
              <a:rPr lang="fa-IR" dirty="0">
                <a:solidFill>
                  <a:srgbClr val="C00000"/>
                </a:solidFill>
              </a:rPr>
              <a:t>انرژی</a:t>
            </a:r>
            <a:r>
              <a:rPr lang="fa-IR" dirty="0"/>
              <a:t> یکی از ضروری‌ترین نیازهای زندگی بشر امروزی است؛ منابع انرژی در دو دسته </a:t>
            </a:r>
            <a:r>
              <a:rPr lang="fa-IR" dirty="0">
                <a:solidFill>
                  <a:srgbClr val="C00000"/>
                </a:solidFill>
              </a:rPr>
              <a:t>تجدیدپذیر و تجدیدناپذیر </a:t>
            </a:r>
            <a:r>
              <a:rPr lang="fa-IR" dirty="0"/>
              <a:t>قرار می‌گیرند. منابع تجدیدناپذیر انرژی شامل زغال‌سنگ، نفت، گاز‌طبیعی و اورانیوم است. کشور ایران </a:t>
            </a:r>
            <a:r>
              <a:rPr lang="fa-IR" dirty="0">
                <a:solidFill>
                  <a:srgbClr val="C00000"/>
                </a:solidFill>
              </a:rPr>
              <a:t>1 درصد ذخایر زغال‌سنگ، 10 درصد منابع نفت و 16 درصد منابع گاز دنیا</a:t>
            </a:r>
            <a:r>
              <a:rPr lang="fa-IR" dirty="0"/>
              <a:t> را داراست و در این زمینه یکی ‌از ثروتمندترین کشورهای دنیا محسوب می‌شود.</a:t>
            </a:r>
          </a:p>
          <a:p>
            <a:pPr algn="justLow" rtl="1">
              <a:lnSpc>
                <a:spcPct val="150000"/>
              </a:lnSpc>
            </a:pPr>
            <a:r>
              <a:rPr lang="fa-IR" dirty="0"/>
              <a:t>در جهان صنعتی امروز که پیشرفت‌های علمی و فنی هر کشوری به‌عنوان شاخص توسعه و رفاه ‌اجتماعی مورد توجه قرار دارد، </a:t>
            </a:r>
            <a:r>
              <a:rPr lang="fa-IR" dirty="0">
                <a:solidFill>
                  <a:srgbClr val="C00000"/>
                </a:solidFill>
              </a:rPr>
              <a:t>تکنولوژی هسته‌ای </a:t>
            </a:r>
            <a:r>
              <a:rPr lang="fa-IR" dirty="0"/>
              <a:t>نقش مهمی ایفا می‌کند. انرژی هسته‌ای </a:t>
            </a:r>
            <a:r>
              <a:rPr lang="fa-IR" dirty="0">
                <a:solidFill>
                  <a:srgbClr val="C00000"/>
                </a:solidFill>
              </a:rPr>
              <a:t>مهم‌ترین منبع انرژی بعد از نفت و گاز </a:t>
            </a:r>
            <a:r>
              <a:rPr lang="fa-IR" dirty="0"/>
              <a:t>است و در کشورهای پیشرفته سهم بیشتری در تولید الکتریسیته دارد. ذخایر قطعی اورانیوم و میزان غنی‌سازی آن در ایران می‌تواند برای مدت زیادی سوخت رآکتورهای ‌اتمی را تامین کند.</a:t>
            </a:r>
          </a:p>
        </p:txBody>
      </p:sp>
      <p:grpSp>
        <p:nvGrpSpPr>
          <p:cNvPr id="2" name="Group 1">
            <a:extLst>
              <a:ext uri="{FF2B5EF4-FFF2-40B4-BE49-F238E27FC236}">
                <a16:creationId xmlns:a16="http://schemas.microsoft.com/office/drawing/2014/main" id="{61ED45B0-8B82-8F34-A994-5F0AE51F0EF8}"/>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FBECC3B9-1863-F78F-3DEE-781D3B2A50B9}"/>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46652178-C118-5B87-E4F4-9254BBAF5EC5}"/>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pic>
        <p:nvPicPr>
          <p:cNvPr id="11" name="Picture 10">
            <a:extLst>
              <a:ext uri="{FF2B5EF4-FFF2-40B4-BE49-F238E27FC236}">
                <a16:creationId xmlns:a16="http://schemas.microsoft.com/office/drawing/2014/main" id="{7A46E0C1-B661-C512-BB48-6C95C0E8EC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 y="1300843"/>
            <a:ext cx="4256314" cy="4256314"/>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55D52172-AD6F-956D-3C91-D703897F4498}"/>
              </a:ext>
            </a:extLst>
          </p:cNvPr>
          <p:cNvSpPr txBox="1"/>
          <p:nvPr/>
        </p:nvSpPr>
        <p:spPr>
          <a:xfrm>
            <a:off x="9930581" y="519224"/>
            <a:ext cx="3048000"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32781449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E10E30-310A-A26B-3DA4-37716B75FF56}"/>
              </a:ext>
            </a:extLst>
          </p:cNvPr>
          <p:cNvSpPr/>
          <p:nvPr/>
        </p:nvSpPr>
        <p:spPr>
          <a:xfrm>
            <a:off x="0" y="0"/>
            <a:ext cx="12192000" cy="2444620"/>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912A1ED-1310-A735-8B30-767820565655}"/>
              </a:ext>
            </a:extLst>
          </p:cNvPr>
          <p:cNvSpPr txBox="1"/>
          <p:nvPr/>
        </p:nvSpPr>
        <p:spPr>
          <a:xfrm>
            <a:off x="389164" y="270217"/>
            <a:ext cx="11413672" cy="1719702"/>
          </a:xfrm>
          <a:prstGeom prst="rect">
            <a:avLst/>
          </a:prstGeom>
          <a:noFill/>
        </p:spPr>
        <p:txBody>
          <a:bodyPr wrap="square">
            <a:spAutoFit/>
          </a:bodyPr>
          <a:lstStyle/>
          <a:p>
            <a:pPr algn="justLow" rtl="1">
              <a:lnSpc>
                <a:spcPct val="150000"/>
              </a:lnSpc>
            </a:pPr>
            <a:r>
              <a:rPr lang="fa-IR" sz="1800" b="0" i="0" u="none" strike="noStrike" baseline="0" dirty="0">
                <a:solidFill>
                  <a:schemeClr val="bg1"/>
                </a:solidFill>
                <a:latin typeface="BMitra"/>
              </a:rPr>
              <a:t>کشور عزیزمان ایران به‌سبب </a:t>
            </a:r>
            <a:r>
              <a:rPr lang="fa-IR" sz="1800" b="0" i="0" u="none" strike="noStrike" baseline="0" dirty="0">
                <a:solidFill>
                  <a:srgbClr val="FFFF00"/>
                </a:solidFill>
                <a:latin typeface="BMitra"/>
              </a:rPr>
              <a:t>ویژگی‌های جغرافیایی و زمین‌شناسی خاص</a:t>
            </a:r>
            <a:r>
              <a:rPr lang="fa-IR" sz="1800" b="0" i="0" u="none" strike="noStrike" baseline="0" dirty="0">
                <a:solidFill>
                  <a:schemeClr val="bg1"/>
                </a:solidFill>
                <a:latin typeface="BMitra"/>
              </a:rPr>
              <a:t>، مانند وجود دریای‌خزر در شمال، خلیج‌فارس و دریای‌عمان در جنوب و جنوب‌شرق و رشته‌کوه‌های ‌البرز و زاگرس و قرارگیری در میان عرض‌های جغرافیایی 25 تا 40 درجه‌شمالی و وجود مراکز آتشفشانی متعدد متعلق به کواترنری، از </a:t>
            </a:r>
            <a:r>
              <a:rPr lang="fa-IR" sz="1800" b="0" i="0" u="none" strike="noStrike" baseline="0" dirty="0">
                <a:solidFill>
                  <a:srgbClr val="FFFF00"/>
                </a:solidFill>
                <a:latin typeface="BMitra"/>
              </a:rPr>
              <a:t>منابع انرژی‌ تجدیدپذیر </a:t>
            </a:r>
            <a:r>
              <a:rPr lang="fa-IR" sz="1800" b="0" i="0" u="none" strike="noStrike" baseline="0" dirty="0">
                <a:solidFill>
                  <a:schemeClr val="bg1"/>
                </a:solidFill>
                <a:latin typeface="BMitra"/>
              </a:rPr>
              <a:t>فراوانی همچون انرژی هیدروالکتریک، انرژی خورشیدی، انرژی باد، انرژی جزر‌ و مد و انرژی زمین‌گرمایی برخوردار است.</a:t>
            </a:r>
            <a:endParaRPr lang="en-US" dirty="0">
              <a:solidFill>
                <a:schemeClr val="bg1"/>
              </a:solidFill>
            </a:endParaRPr>
          </a:p>
        </p:txBody>
      </p:sp>
      <p:pic>
        <p:nvPicPr>
          <p:cNvPr id="5" name="Picture 4">
            <a:extLst>
              <a:ext uri="{FF2B5EF4-FFF2-40B4-BE49-F238E27FC236}">
                <a16:creationId xmlns:a16="http://schemas.microsoft.com/office/drawing/2014/main" id="{FF569A61-E349-DF11-23A6-803398161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5940" y="2757490"/>
            <a:ext cx="5780120" cy="38302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71847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74E96-49C6-9BB3-FB84-D8E70FDD7E90}"/>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2F88D1BC-E85F-C61C-751B-F1B2427173C8}"/>
              </a:ext>
            </a:extLst>
          </p:cNvPr>
          <p:cNvSpPr/>
          <p:nvPr/>
        </p:nvSpPr>
        <p:spPr>
          <a:xfrm rot="10800000" flipH="1">
            <a:off x="186611" y="405877"/>
            <a:ext cx="10628442" cy="6270173"/>
          </a:xfrm>
          <a:prstGeom prst="snip1Rect">
            <a:avLst>
              <a:gd name="adj" fmla="val 6887"/>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28E8E32-4661-F24C-3F7E-84788831A4D5}"/>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77A4D61-FCE2-F353-0955-E08C65FB8D6D}"/>
              </a:ext>
            </a:extLst>
          </p:cNvPr>
          <p:cNvSpPr txBox="1"/>
          <p:nvPr/>
        </p:nvSpPr>
        <p:spPr>
          <a:xfrm>
            <a:off x="374912" y="3583157"/>
            <a:ext cx="10440141" cy="2966197"/>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solidFill>
                  <a:srgbClr val="C00000"/>
                </a:solidFill>
              </a:rPr>
              <a:t>معدن‌کاری</a:t>
            </a:r>
            <a:r>
              <a:rPr lang="fa-IR" dirty="0"/>
              <a:t> در ایران، قدمت زیادی دارد به‌طوری‌که در هر گوشه ایران، آثار معدن‌کاری قدیمی دیده می‌شود. صدها نام به‌جا‌ مانده از روزگاران گذشته مانند آهنگران، سنگان، کوه‌زر، زرشوران، کوه‌سرمه، کوه‌نقره، مس‌کنی و تل‌مسی گواه این مدعاست. پیشینیان ما، تجربه بسیار زیادی در اکتشاف و بهره‌برداری از معادن و به‌خصوص ذخایر فلزی مانند مس، آهن، طلا و سرب داشته‌اند. </a:t>
            </a:r>
            <a:r>
              <a:rPr lang="fa-IR" dirty="0">
                <a:solidFill>
                  <a:srgbClr val="C00000"/>
                </a:solidFill>
              </a:rPr>
              <a:t>وجود آثار فعالیت‌های معدنی و ذوب فلزات </a:t>
            </a:r>
            <a:r>
              <a:rPr lang="fa-IR" dirty="0"/>
              <a:t>در نواحی مختلف نشان‌دهنده </a:t>
            </a:r>
            <a:r>
              <a:rPr lang="fa-IR" dirty="0">
                <a:solidFill>
                  <a:srgbClr val="C00000"/>
                </a:solidFill>
              </a:rPr>
              <a:t>سابقه طولانی معدن‌کاری در ایران </a:t>
            </a:r>
            <a:r>
              <a:rPr lang="fa-IR" dirty="0"/>
              <a:t>و شناخت ایرانیان از علوم مربوطه است. گذر از عصر نو سنگی به عصر برنز در ایران به هزاره هفتم قبل‌از میلاد مسیح بر‌می‌گردد که </a:t>
            </a:r>
            <a:r>
              <a:rPr lang="fa-IR" dirty="0">
                <a:solidFill>
                  <a:srgbClr val="C00000"/>
                </a:solidFill>
              </a:rPr>
              <a:t>حدود 3000 سال قبل ‌از اروپاست</a:t>
            </a:r>
            <a:r>
              <a:rPr lang="fa-IR" dirty="0"/>
              <a:t>. لذا می‌توان گفت علم معدن‌کاری و صنایع وابسته به آن در کشور ما سابقه‌ای بس طولانی دارد. </a:t>
            </a:r>
          </a:p>
        </p:txBody>
      </p:sp>
      <p:grpSp>
        <p:nvGrpSpPr>
          <p:cNvPr id="2" name="Group 1">
            <a:extLst>
              <a:ext uri="{FF2B5EF4-FFF2-40B4-BE49-F238E27FC236}">
                <a16:creationId xmlns:a16="http://schemas.microsoft.com/office/drawing/2014/main" id="{A0DF10B7-0873-AF05-986E-176E64582D8E}"/>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43D2C0A8-57F0-5A9A-EC49-86C2FDCE13A8}"/>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7B3EB47A-D741-45C1-FAF7-61960E719182}"/>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pic>
        <p:nvPicPr>
          <p:cNvPr id="9" name="Picture 8">
            <a:extLst>
              <a:ext uri="{FF2B5EF4-FFF2-40B4-BE49-F238E27FC236}">
                <a16:creationId xmlns:a16="http://schemas.microsoft.com/office/drawing/2014/main" id="{0EE14BE5-FB20-FA6E-DD1C-ED180185F189}"/>
              </a:ext>
            </a:extLst>
          </p:cNvPr>
          <p:cNvPicPr>
            <a:picLocks noChangeAspect="1"/>
          </p:cNvPicPr>
          <p:nvPr/>
        </p:nvPicPr>
        <p:blipFill>
          <a:blip r:embed="rId3"/>
          <a:stretch>
            <a:fillRect/>
          </a:stretch>
        </p:blipFill>
        <p:spPr>
          <a:xfrm>
            <a:off x="3599322" y="544187"/>
            <a:ext cx="4842369" cy="2912273"/>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C25CE8C6-D727-55D9-2847-58422790C0B5}"/>
              </a:ext>
            </a:extLst>
          </p:cNvPr>
          <p:cNvSpPr txBox="1"/>
          <p:nvPr/>
        </p:nvSpPr>
        <p:spPr>
          <a:xfrm>
            <a:off x="482039" y="1600213"/>
            <a:ext cx="3050332" cy="800219"/>
          </a:xfrm>
          <a:prstGeom prst="rect">
            <a:avLst/>
          </a:prstGeom>
          <a:noFill/>
        </p:spPr>
        <p:txBody>
          <a:bodyPr wrap="square">
            <a:spAutoFit/>
          </a:bodyPr>
          <a:lstStyle/>
          <a:p>
            <a:pPr algn="justLow" rtl="1">
              <a:lnSpc>
                <a:spcPct val="150000"/>
              </a:lnSpc>
            </a:pPr>
            <a:r>
              <a:rPr lang="fa-IR" sz="1600" b="0" i="0" u="none" strike="noStrike" baseline="0" dirty="0">
                <a:latin typeface="BMitra"/>
              </a:rPr>
              <a:t>نمایی از معدن قدیمی سرب و روی ازبک کوه _ خراسان‌جنوبی</a:t>
            </a:r>
            <a:endParaRPr lang="en-US" sz="1600" dirty="0"/>
          </a:p>
        </p:txBody>
      </p:sp>
      <p:sp>
        <p:nvSpPr>
          <p:cNvPr id="10" name="TextBox 9">
            <a:extLst>
              <a:ext uri="{FF2B5EF4-FFF2-40B4-BE49-F238E27FC236}">
                <a16:creationId xmlns:a16="http://schemas.microsoft.com/office/drawing/2014/main" id="{81FF093C-590D-3DCB-D1B9-B77686B6F796}"/>
              </a:ext>
            </a:extLst>
          </p:cNvPr>
          <p:cNvSpPr txBox="1"/>
          <p:nvPr/>
        </p:nvSpPr>
        <p:spPr>
          <a:xfrm>
            <a:off x="10687664" y="510638"/>
            <a:ext cx="1524000"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3287103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A0091-4E7A-D2CE-A180-CC7DFCF4E2F0}"/>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D93DE28F-0442-A299-DCA0-9D30EF02D733}"/>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020B8B5-547E-C207-C1CE-7B00BF1A1703}"/>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A56E77C-4430-E486-2BF9-36DFB19F22AF}"/>
              </a:ext>
            </a:extLst>
          </p:cNvPr>
          <p:cNvSpPr txBox="1"/>
          <p:nvPr/>
        </p:nvSpPr>
        <p:spPr>
          <a:xfrm>
            <a:off x="451027" y="519224"/>
            <a:ext cx="10099609" cy="2135200"/>
          </a:xfrm>
          <a:prstGeom prst="rect">
            <a:avLst/>
          </a:prstGeom>
          <a:noFill/>
        </p:spPr>
        <p:txBody>
          <a:bodyPr wrap="square" rtlCol="0">
            <a:spAutoFit/>
          </a:bodyPr>
          <a:lstStyle/>
          <a:p>
            <a:pPr algn="justLow" rtl="1">
              <a:lnSpc>
                <a:spcPct val="150000"/>
              </a:lnSpc>
            </a:pPr>
            <a:r>
              <a:rPr lang="fa-IR" dirty="0"/>
              <a:t>یافته‌ها و آموخته‌های باستان‌شناسی بر این گواهی می‌دهند که </a:t>
            </a:r>
            <a:r>
              <a:rPr lang="fa-IR" dirty="0">
                <a:solidFill>
                  <a:srgbClr val="C00000"/>
                </a:solidFill>
              </a:rPr>
              <a:t>شناخت و کاربرد آهن</a:t>
            </a:r>
            <a:r>
              <a:rPr lang="fa-IR" dirty="0"/>
              <a:t>، تاریخی 6 هزار ساله دارد. گلوله‌های متعدد آهنی از جنس هماتیت طبیعی از هزاره پنجم پیش‌از میلاد در </a:t>
            </a:r>
            <a:r>
              <a:rPr lang="fa-IR" dirty="0">
                <a:solidFill>
                  <a:srgbClr val="C00000"/>
                </a:solidFill>
              </a:rPr>
              <a:t>تپه «سیلک» کاشان </a:t>
            </a:r>
            <a:r>
              <a:rPr lang="fa-IR" dirty="0"/>
              <a:t>کشف شده‌اند. یکی دیگر ‌از قدیمی‌ترین شواهد مربوط به استخراج آهن متعلق به دوره پیش‌ از تشکیل امپراتوری هخامنشی در </a:t>
            </a:r>
            <a:r>
              <a:rPr lang="fa-IR" dirty="0">
                <a:solidFill>
                  <a:srgbClr val="C00000"/>
                </a:solidFill>
              </a:rPr>
              <a:t>«هنشک» واقع‌ در 60 کیلومتری شمال پاسارگاد </a:t>
            </a:r>
            <a:r>
              <a:rPr lang="fa-IR" dirty="0"/>
              <a:t>است. همچنین نتایج مطالعات پژوهشگران نشان می‌دهد که </a:t>
            </a:r>
            <a:r>
              <a:rPr lang="fa-IR" dirty="0">
                <a:solidFill>
                  <a:srgbClr val="C00000"/>
                </a:solidFill>
              </a:rPr>
              <a:t>مس نخستین بار در ایران شناخته‌شده و به‌کار رفته </a:t>
            </a:r>
            <a:r>
              <a:rPr lang="fa-IR" dirty="0"/>
              <a:t>است.</a:t>
            </a:r>
          </a:p>
        </p:txBody>
      </p:sp>
      <p:grpSp>
        <p:nvGrpSpPr>
          <p:cNvPr id="2" name="Group 1">
            <a:extLst>
              <a:ext uri="{FF2B5EF4-FFF2-40B4-BE49-F238E27FC236}">
                <a16:creationId xmlns:a16="http://schemas.microsoft.com/office/drawing/2014/main" id="{1C12A620-5843-00B1-76E7-B2F5486B2AB8}"/>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BEA67525-71B1-B00D-EB66-CBF945989940}"/>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EF1AFDC2-46DC-9844-4490-39888ECB8BC0}"/>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pic>
        <p:nvPicPr>
          <p:cNvPr id="9" name="Picture 8">
            <a:extLst>
              <a:ext uri="{FF2B5EF4-FFF2-40B4-BE49-F238E27FC236}">
                <a16:creationId xmlns:a16="http://schemas.microsoft.com/office/drawing/2014/main" id="{E89D8C7E-E8C2-C459-8104-6E84DE71B2C8}"/>
              </a:ext>
            </a:extLst>
          </p:cNvPr>
          <p:cNvPicPr>
            <a:picLocks noChangeAspect="1"/>
          </p:cNvPicPr>
          <p:nvPr/>
        </p:nvPicPr>
        <p:blipFill>
          <a:blip r:embed="rId3"/>
          <a:stretch>
            <a:fillRect/>
          </a:stretch>
        </p:blipFill>
        <p:spPr>
          <a:xfrm>
            <a:off x="2819508" y="3007545"/>
            <a:ext cx="4909202" cy="2964046"/>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67EAB9E5-BC2D-A361-649B-DB1E54216242}"/>
              </a:ext>
            </a:extLst>
          </p:cNvPr>
          <p:cNvSpPr txBox="1"/>
          <p:nvPr/>
        </p:nvSpPr>
        <p:spPr>
          <a:xfrm>
            <a:off x="3112906" y="6169499"/>
            <a:ext cx="4322405" cy="338554"/>
          </a:xfrm>
          <a:prstGeom prst="rect">
            <a:avLst/>
          </a:prstGeom>
          <a:noFill/>
        </p:spPr>
        <p:txBody>
          <a:bodyPr wrap="square">
            <a:spAutoFit/>
          </a:bodyPr>
          <a:lstStyle/>
          <a:p>
            <a:pPr algn="r" rtl="1"/>
            <a:r>
              <a:rPr lang="fa-IR" sz="1600" b="0" i="0" u="none" strike="noStrike" baseline="0" dirty="0">
                <a:latin typeface="BMitra"/>
              </a:rPr>
              <a:t>نمایی از معدن روباز مس میدوک شهربابک _ کرمان</a:t>
            </a:r>
            <a:endParaRPr lang="en-US" sz="1600" dirty="0"/>
          </a:p>
        </p:txBody>
      </p:sp>
      <p:sp>
        <p:nvSpPr>
          <p:cNvPr id="10" name="TextBox 9">
            <a:extLst>
              <a:ext uri="{FF2B5EF4-FFF2-40B4-BE49-F238E27FC236}">
                <a16:creationId xmlns:a16="http://schemas.microsoft.com/office/drawing/2014/main" id="{4A9B8E17-E85B-D955-B486-73CE0EE99116}"/>
              </a:ext>
            </a:extLst>
          </p:cNvPr>
          <p:cNvSpPr txBox="1"/>
          <p:nvPr/>
        </p:nvSpPr>
        <p:spPr>
          <a:xfrm>
            <a:off x="10865046" y="502054"/>
            <a:ext cx="1189703"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1682528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FD492-C4A9-B2FE-E5D2-E6E9B323DC19}"/>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B5BAE776-2D0A-1718-6514-776E7E897C3A}"/>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92BE8F6-1DA8-9A5D-8A48-78760E1AA8DA}"/>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2B82249-BFBD-FD07-223C-79CCCA4746BE}"/>
              </a:ext>
            </a:extLst>
          </p:cNvPr>
          <p:cNvSpPr txBox="1"/>
          <p:nvPr/>
        </p:nvSpPr>
        <p:spPr>
          <a:xfrm>
            <a:off x="496102" y="817804"/>
            <a:ext cx="10009460" cy="2135200"/>
          </a:xfrm>
          <a:prstGeom prst="rect">
            <a:avLst/>
          </a:prstGeom>
          <a:noFill/>
        </p:spPr>
        <p:txBody>
          <a:bodyPr wrap="square" rtlCol="0">
            <a:spAutoFit/>
          </a:bodyPr>
          <a:lstStyle/>
          <a:p>
            <a:pPr algn="justLow" rtl="1">
              <a:lnSpc>
                <a:spcPct val="150000"/>
              </a:lnSpc>
            </a:pPr>
            <a:r>
              <a:rPr lang="fa-IR" dirty="0"/>
              <a:t> </a:t>
            </a:r>
            <a:r>
              <a:rPr lang="fa-IR" dirty="0">
                <a:solidFill>
                  <a:srgbClr val="C00000"/>
                </a:solidFill>
              </a:rPr>
              <a:t>ضرب نخستین سکه‌ طلای جهان </a:t>
            </a:r>
            <a:r>
              <a:rPr lang="fa-IR" dirty="0"/>
              <a:t>در ایران و توسط </a:t>
            </a:r>
            <a:r>
              <a:rPr lang="fa-IR" dirty="0">
                <a:solidFill>
                  <a:srgbClr val="C00000"/>
                </a:solidFill>
              </a:rPr>
              <a:t>هخامنشیان</a:t>
            </a:r>
            <a:r>
              <a:rPr lang="fa-IR" dirty="0"/>
              <a:t> انجام گرفته است. شواهد تاریخی به معدن‌کاری باستانی طلا در «خویناری» آذربایجان، «معدن‌خرابه» در شمال زرشوران، «کوه‌زر» در سمنان و «زرتوشت» در جنوب کرمان دلالت دارد. </a:t>
            </a:r>
            <a:r>
              <a:rPr lang="fa-IR" dirty="0">
                <a:solidFill>
                  <a:srgbClr val="C00000"/>
                </a:solidFill>
              </a:rPr>
              <a:t>نقره </a:t>
            </a:r>
            <a:r>
              <a:rPr lang="fa-IR" dirty="0"/>
              <a:t>در ایران </a:t>
            </a:r>
            <a:r>
              <a:rPr lang="fa-IR" dirty="0">
                <a:solidFill>
                  <a:srgbClr val="C00000"/>
                </a:solidFill>
              </a:rPr>
              <a:t>از اواخر هزاره چهارم و اوایل هزاره سوم پیش ‌از میلاد </a:t>
            </a:r>
            <a:r>
              <a:rPr lang="fa-IR" dirty="0"/>
              <a:t>شناخته و استخراج شده است. در دوره </a:t>
            </a:r>
            <a:r>
              <a:rPr lang="fa-IR" dirty="0">
                <a:solidFill>
                  <a:srgbClr val="C00000"/>
                </a:solidFill>
              </a:rPr>
              <a:t>ساسانیان</a:t>
            </a:r>
            <a:r>
              <a:rPr lang="fa-IR" dirty="0"/>
              <a:t>، نقره‌کاری در ایران پیشرفت نمود و هم‌اکنون بسیاری از ظروف نقره‌کاری آن عهد در موزه‌ها وجود دارند.</a:t>
            </a:r>
          </a:p>
        </p:txBody>
      </p:sp>
      <p:grpSp>
        <p:nvGrpSpPr>
          <p:cNvPr id="2" name="Group 1">
            <a:extLst>
              <a:ext uri="{FF2B5EF4-FFF2-40B4-BE49-F238E27FC236}">
                <a16:creationId xmlns:a16="http://schemas.microsoft.com/office/drawing/2014/main" id="{0D9CDF88-6747-4EB8-4B6B-2AED1426F246}"/>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78B8ACDF-5546-D567-13BD-DCE9062C2EFD}"/>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392FC0AB-8761-9178-035C-2758ED2898D4}"/>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pic>
        <p:nvPicPr>
          <p:cNvPr id="9" name="Picture 8">
            <a:extLst>
              <a:ext uri="{FF2B5EF4-FFF2-40B4-BE49-F238E27FC236}">
                <a16:creationId xmlns:a16="http://schemas.microsoft.com/office/drawing/2014/main" id="{DD765BA6-56A7-D751-256E-D6052C7199EF}"/>
              </a:ext>
            </a:extLst>
          </p:cNvPr>
          <p:cNvPicPr>
            <a:picLocks noChangeAspect="1"/>
          </p:cNvPicPr>
          <p:nvPr/>
        </p:nvPicPr>
        <p:blipFill>
          <a:blip r:embed="rId3">
            <a:extLst>
              <a:ext uri="{28A0092B-C50C-407E-A947-70E740481C1C}">
                <a14:useLocalDpi xmlns:a14="http://schemas.microsoft.com/office/drawing/2010/main" val="0"/>
              </a:ext>
            </a:extLst>
          </a:blip>
          <a:srcRect l="1339" b="2869"/>
          <a:stretch>
            <a:fillRect/>
          </a:stretch>
        </p:blipFill>
        <p:spPr>
          <a:xfrm>
            <a:off x="653143" y="3312154"/>
            <a:ext cx="4926205" cy="2728042"/>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4DECA01C-B246-55A1-ED0B-6C9A5B7045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6191" y="3312154"/>
            <a:ext cx="4496772" cy="2728042"/>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AB31FCAF-695C-4A1A-07B0-F99BE146A278}"/>
              </a:ext>
            </a:extLst>
          </p:cNvPr>
          <p:cNvSpPr txBox="1"/>
          <p:nvPr/>
        </p:nvSpPr>
        <p:spPr>
          <a:xfrm>
            <a:off x="10727395" y="502054"/>
            <a:ext cx="1465006"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3293593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D3661-1777-5B53-A787-9742ABE1C2C0}"/>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EF2370B9-2BC4-54CC-083B-AA8F497621C9}"/>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744BF40-006A-5E4D-733D-7137454F8CF7}"/>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3F80AB3-620B-5D73-62FF-0D6384D7C7F4}"/>
              </a:ext>
            </a:extLst>
          </p:cNvPr>
          <p:cNvSpPr txBox="1"/>
          <p:nvPr/>
        </p:nvSpPr>
        <p:spPr>
          <a:xfrm>
            <a:off x="496102" y="817804"/>
            <a:ext cx="10009460" cy="1304203"/>
          </a:xfrm>
          <a:prstGeom prst="rect">
            <a:avLst/>
          </a:prstGeom>
          <a:noFill/>
        </p:spPr>
        <p:txBody>
          <a:bodyPr wrap="square" rtlCol="0">
            <a:spAutoFit/>
          </a:bodyPr>
          <a:lstStyle/>
          <a:p>
            <a:pPr algn="justLow" rtl="1">
              <a:lnSpc>
                <a:spcPct val="150000"/>
              </a:lnSpc>
            </a:pPr>
            <a:r>
              <a:rPr lang="fa-IR" dirty="0">
                <a:solidFill>
                  <a:srgbClr val="C00000"/>
                </a:solidFill>
              </a:rPr>
              <a:t>سرب</a:t>
            </a:r>
            <a:r>
              <a:rPr lang="fa-IR" dirty="0"/>
              <a:t> در معدن نخلک </a:t>
            </a:r>
            <a:r>
              <a:rPr lang="fa-IR" dirty="0">
                <a:solidFill>
                  <a:srgbClr val="C00000"/>
                </a:solidFill>
              </a:rPr>
              <a:t>از هزاره چهارم قبل از میلاد تا هزاره اول بعد از میلاد </a:t>
            </a:r>
            <a:r>
              <a:rPr lang="fa-IR" dirty="0"/>
              <a:t>همواره مورد توجه معدن‌کاران فلات ایران بوده است. در شهر‌های «سیال»، «اریسمان»، «حصار» و «شکین» نیز شواهدی از معدن‌کاری و متالوژی سرب در دوران‌باستان دیده شده است.</a:t>
            </a:r>
          </a:p>
        </p:txBody>
      </p:sp>
      <p:grpSp>
        <p:nvGrpSpPr>
          <p:cNvPr id="2" name="Group 1">
            <a:extLst>
              <a:ext uri="{FF2B5EF4-FFF2-40B4-BE49-F238E27FC236}">
                <a16:creationId xmlns:a16="http://schemas.microsoft.com/office/drawing/2014/main" id="{0870473F-DD7C-A2DB-6699-A4FC21E71242}"/>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F2603C2B-9B92-A043-F031-0325CB399393}"/>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C936001E-E8CC-BD9D-5238-46B317E6D216}"/>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pic>
        <p:nvPicPr>
          <p:cNvPr id="9" name="Picture 8">
            <a:extLst>
              <a:ext uri="{FF2B5EF4-FFF2-40B4-BE49-F238E27FC236}">
                <a16:creationId xmlns:a16="http://schemas.microsoft.com/office/drawing/2014/main" id="{4FBA700E-1224-F3B1-35E1-EF52C62EF48B}"/>
              </a:ext>
            </a:extLst>
          </p:cNvPr>
          <p:cNvPicPr>
            <a:picLocks noChangeAspect="1"/>
          </p:cNvPicPr>
          <p:nvPr/>
        </p:nvPicPr>
        <p:blipFill>
          <a:blip r:embed="rId3"/>
          <a:stretch>
            <a:fillRect/>
          </a:stretch>
        </p:blipFill>
        <p:spPr>
          <a:xfrm>
            <a:off x="1291130" y="2533934"/>
            <a:ext cx="5347449" cy="3203422"/>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1ECBE88D-E810-0C15-AA62-FE7EEC4F096D}"/>
              </a:ext>
            </a:extLst>
          </p:cNvPr>
          <p:cNvSpPr txBox="1"/>
          <p:nvPr/>
        </p:nvSpPr>
        <p:spPr>
          <a:xfrm>
            <a:off x="6882854" y="3891198"/>
            <a:ext cx="3687924" cy="338554"/>
          </a:xfrm>
          <a:prstGeom prst="rect">
            <a:avLst/>
          </a:prstGeom>
          <a:noFill/>
        </p:spPr>
        <p:txBody>
          <a:bodyPr wrap="square">
            <a:spAutoFit/>
          </a:bodyPr>
          <a:lstStyle/>
          <a:p>
            <a:pPr algn="r" rtl="1"/>
            <a:r>
              <a:rPr lang="fa-IR" sz="1600" b="0" i="0" u="none" strike="noStrike" baseline="0" dirty="0">
                <a:latin typeface="BMitra"/>
              </a:rPr>
              <a:t>نمایی از معدن سرب و روی انگوران _ زنجان</a:t>
            </a:r>
            <a:endParaRPr lang="en-US" sz="1600" dirty="0"/>
          </a:p>
        </p:txBody>
      </p:sp>
      <p:sp>
        <p:nvSpPr>
          <p:cNvPr id="6" name="TextBox 5">
            <a:extLst>
              <a:ext uri="{FF2B5EF4-FFF2-40B4-BE49-F238E27FC236}">
                <a16:creationId xmlns:a16="http://schemas.microsoft.com/office/drawing/2014/main" id="{8519DBA1-F254-D7EC-847C-641A1AD554C7}"/>
              </a:ext>
            </a:extLst>
          </p:cNvPr>
          <p:cNvSpPr txBox="1"/>
          <p:nvPr/>
        </p:nvSpPr>
        <p:spPr>
          <a:xfrm>
            <a:off x="10727395" y="502054"/>
            <a:ext cx="1465006"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577846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BDD9-4923-5B90-EFFD-918DAFC3B546}"/>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4EBC8AE9-C7B7-A965-87CC-B8F9650ED9B1}"/>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9EE45A2-5E78-E500-59E8-9516DBCC05B4}"/>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372FD83-F84D-DB19-293E-B08D03757E9E}"/>
              </a:ext>
            </a:extLst>
          </p:cNvPr>
          <p:cNvSpPr txBox="1"/>
          <p:nvPr/>
        </p:nvSpPr>
        <p:spPr>
          <a:xfrm>
            <a:off x="496102" y="817804"/>
            <a:ext cx="10009460" cy="1719702"/>
          </a:xfrm>
          <a:prstGeom prst="rect">
            <a:avLst/>
          </a:prstGeom>
          <a:noFill/>
        </p:spPr>
        <p:txBody>
          <a:bodyPr wrap="square" rtlCol="0">
            <a:spAutoFit/>
          </a:bodyPr>
          <a:lstStyle/>
          <a:p>
            <a:pPr algn="justLow" rtl="1">
              <a:lnSpc>
                <a:spcPct val="150000"/>
              </a:lnSpc>
            </a:pPr>
            <a:r>
              <a:rPr lang="fa-IR" dirty="0"/>
              <a:t>از منظر باستان‌شناسان، </a:t>
            </a:r>
            <a:r>
              <a:rPr lang="fa-IR" dirty="0">
                <a:solidFill>
                  <a:srgbClr val="C00000"/>
                </a:solidFill>
              </a:rPr>
              <a:t>قلع از اواخر هزاره سوم قبل‌از میلاد </a:t>
            </a:r>
            <a:r>
              <a:rPr lang="fa-IR" dirty="0"/>
              <a:t>در ایران برای ساختن مفرغ به کار می‌رفته است. در اشیای ‌مفرغی به‌دست‌آمده از کاوش‌های باستانی تا 25 درصد قلع وجود داشته است. مورخان از </a:t>
            </a:r>
            <a:r>
              <a:rPr lang="fa-IR" dirty="0">
                <a:solidFill>
                  <a:srgbClr val="C00000"/>
                </a:solidFill>
              </a:rPr>
              <a:t>7 نقطه ایران </a:t>
            </a:r>
            <a:r>
              <a:rPr lang="fa-IR" dirty="0"/>
              <a:t>شامل شمال خراسان، استر آباد، سیستان، اطراف دریای خزر، لرستان، حوالی کوهبنان کرمان و حوالی تبریز نام برده‌اند که در آنها </a:t>
            </a:r>
            <a:r>
              <a:rPr lang="fa-IR" dirty="0">
                <a:solidFill>
                  <a:srgbClr val="C00000"/>
                </a:solidFill>
              </a:rPr>
              <a:t>معادن قلع وجود </a:t>
            </a:r>
            <a:r>
              <a:rPr lang="fa-IR" dirty="0"/>
              <a:t>داشته است.</a:t>
            </a:r>
          </a:p>
        </p:txBody>
      </p:sp>
      <p:grpSp>
        <p:nvGrpSpPr>
          <p:cNvPr id="2" name="Group 1">
            <a:extLst>
              <a:ext uri="{FF2B5EF4-FFF2-40B4-BE49-F238E27FC236}">
                <a16:creationId xmlns:a16="http://schemas.microsoft.com/office/drawing/2014/main" id="{D27C117F-0B88-4686-4E79-859ACE585130}"/>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9F0ED00E-62AC-65A0-A7D0-849D9A75C4DD}"/>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2A6036F9-92D1-B12A-E6D3-9EE3F432B2AF}"/>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pic>
        <p:nvPicPr>
          <p:cNvPr id="9" name="Picture 8">
            <a:extLst>
              <a:ext uri="{FF2B5EF4-FFF2-40B4-BE49-F238E27FC236}">
                <a16:creationId xmlns:a16="http://schemas.microsoft.com/office/drawing/2014/main" id="{04D1775B-D4F5-CCE5-BDD2-4C0273A7F51D}"/>
              </a:ext>
            </a:extLst>
          </p:cNvPr>
          <p:cNvPicPr>
            <a:picLocks noChangeAspect="1"/>
          </p:cNvPicPr>
          <p:nvPr/>
        </p:nvPicPr>
        <p:blipFill>
          <a:blip r:embed="rId3">
            <a:extLst>
              <a:ext uri="{28A0092B-C50C-407E-A947-70E740481C1C}">
                <a14:useLocalDpi xmlns:a14="http://schemas.microsoft.com/office/drawing/2010/main" val="0"/>
              </a:ext>
            </a:extLst>
          </a:blip>
          <a:srcRect l="32526" t="27211" r="16505" b="20544"/>
          <a:stretch>
            <a:fillRect/>
          </a:stretch>
        </p:blipFill>
        <p:spPr>
          <a:xfrm>
            <a:off x="2295330" y="2705877"/>
            <a:ext cx="6214188" cy="3582956"/>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1069619B-936A-F430-73F4-7A8ACBABD806}"/>
              </a:ext>
            </a:extLst>
          </p:cNvPr>
          <p:cNvSpPr txBox="1"/>
          <p:nvPr/>
        </p:nvSpPr>
        <p:spPr>
          <a:xfrm>
            <a:off x="10727395" y="502054"/>
            <a:ext cx="1465006"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2191974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EB80D-8FA2-5A34-BA9E-F293E2698EF3}"/>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6E73413F-7AB9-C08A-EF0F-E26EB2DCFCB2}"/>
              </a:ext>
            </a:extLst>
          </p:cNvPr>
          <p:cNvSpPr/>
          <p:nvPr/>
        </p:nvSpPr>
        <p:spPr>
          <a:xfrm rot="10800000" flipH="1">
            <a:off x="186611" y="405876"/>
            <a:ext cx="10628442" cy="645212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AFC9D43-CE3F-6926-E5BA-C5ECA19252A4}"/>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37690A5-B5E2-4C7A-0906-A62F42DD3A5E}"/>
              </a:ext>
            </a:extLst>
          </p:cNvPr>
          <p:cNvSpPr txBox="1"/>
          <p:nvPr/>
        </p:nvSpPr>
        <p:spPr>
          <a:xfrm>
            <a:off x="2475774" y="659805"/>
            <a:ext cx="3712875" cy="473206"/>
          </a:xfrm>
          <a:prstGeom prst="rect">
            <a:avLst/>
          </a:prstGeom>
          <a:noFill/>
        </p:spPr>
        <p:txBody>
          <a:bodyPr wrap="square" rtlCol="0">
            <a:spAutoFit/>
          </a:bodyPr>
          <a:lstStyle/>
          <a:p>
            <a:pPr algn="justLow" rtl="1">
              <a:lnSpc>
                <a:spcPct val="150000"/>
              </a:lnSpc>
            </a:pPr>
            <a:r>
              <a:rPr lang="fa-IR" b="1" dirty="0"/>
              <a:t>برخی معادن بزرگ ایران و موقعیت آنها</a:t>
            </a:r>
            <a:endParaRPr lang="fa-IR" dirty="0"/>
          </a:p>
        </p:txBody>
      </p:sp>
      <p:grpSp>
        <p:nvGrpSpPr>
          <p:cNvPr id="2" name="Group 1">
            <a:extLst>
              <a:ext uri="{FF2B5EF4-FFF2-40B4-BE49-F238E27FC236}">
                <a16:creationId xmlns:a16="http://schemas.microsoft.com/office/drawing/2014/main" id="{AE7F3C77-2921-F951-49B0-33D30CA08BB4}"/>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F6D87B0A-7AB5-5CA6-26E6-CD69A6F47EEF}"/>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E43B968C-B106-CF24-CD2B-5327D8496C9B}"/>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grpSp>
        <p:nvGrpSpPr>
          <p:cNvPr id="41" name="Group 40">
            <a:extLst>
              <a:ext uri="{FF2B5EF4-FFF2-40B4-BE49-F238E27FC236}">
                <a16:creationId xmlns:a16="http://schemas.microsoft.com/office/drawing/2014/main" id="{959C4E36-1741-A143-7AD1-7844ACAF1AD6}"/>
              </a:ext>
            </a:extLst>
          </p:cNvPr>
          <p:cNvGrpSpPr/>
          <p:nvPr/>
        </p:nvGrpSpPr>
        <p:grpSpPr>
          <a:xfrm>
            <a:off x="393290" y="1510892"/>
            <a:ext cx="7303168" cy="5347108"/>
            <a:chOff x="2034509" y="1161657"/>
            <a:chExt cx="6932646" cy="4758613"/>
          </a:xfrm>
        </p:grpSpPr>
        <p:pic>
          <p:nvPicPr>
            <p:cNvPr id="9" name="Picture 8">
              <a:extLst>
                <a:ext uri="{FF2B5EF4-FFF2-40B4-BE49-F238E27FC236}">
                  <a16:creationId xmlns:a16="http://schemas.microsoft.com/office/drawing/2014/main" id="{E1A00045-74C8-2573-A1FF-F391AA63A701}"/>
                </a:ext>
              </a:extLst>
            </p:cNvPr>
            <p:cNvPicPr>
              <a:picLocks noChangeAspect="1"/>
            </p:cNvPicPr>
            <p:nvPr/>
          </p:nvPicPr>
          <p:blipFill>
            <a:blip r:embed="rId3">
              <a:extLst>
                <a:ext uri="{28A0092B-C50C-407E-A947-70E740481C1C}">
                  <a14:useLocalDpi xmlns:a14="http://schemas.microsoft.com/office/drawing/2010/main" val="0"/>
                </a:ext>
              </a:extLst>
            </a:blip>
            <a:srcRect l="16607" t="21968" r="26531" b="5277"/>
            <a:stretch>
              <a:fillRect/>
            </a:stretch>
          </p:blipFill>
          <p:spPr>
            <a:xfrm>
              <a:off x="2034509" y="1161657"/>
              <a:ext cx="6932646" cy="4758613"/>
            </a:xfrm>
            <a:prstGeom prst="rect">
              <a:avLst/>
            </a:prstGeom>
          </p:spPr>
        </p:pic>
        <p:sp>
          <p:nvSpPr>
            <p:cNvPr id="10" name="Rectangle 9">
              <a:extLst>
                <a:ext uri="{FF2B5EF4-FFF2-40B4-BE49-F238E27FC236}">
                  <a16:creationId xmlns:a16="http://schemas.microsoft.com/office/drawing/2014/main" id="{AABC5332-455E-A8D0-E825-304EFA4B0CE7}"/>
                </a:ext>
              </a:extLst>
            </p:cNvPr>
            <p:cNvSpPr/>
            <p:nvPr/>
          </p:nvSpPr>
          <p:spPr>
            <a:xfrm>
              <a:off x="7367176" y="1352938"/>
              <a:ext cx="1478244" cy="406658"/>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عنصر/ ماده‌معدنی</a:t>
              </a:r>
              <a:endParaRPr lang="en-US" sz="1400" b="1" dirty="0">
                <a:solidFill>
                  <a:schemeClr val="tx1"/>
                </a:solidFill>
              </a:endParaRPr>
            </a:p>
          </p:txBody>
        </p:sp>
        <p:sp>
          <p:nvSpPr>
            <p:cNvPr id="11" name="Rectangle 10">
              <a:extLst>
                <a:ext uri="{FF2B5EF4-FFF2-40B4-BE49-F238E27FC236}">
                  <a16:creationId xmlns:a16="http://schemas.microsoft.com/office/drawing/2014/main" id="{E284D147-6577-0E75-4DDA-E30DC3FCC1E3}"/>
                </a:ext>
              </a:extLst>
            </p:cNvPr>
            <p:cNvSpPr/>
            <p:nvPr/>
          </p:nvSpPr>
          <p:spPr>
            <a:xfrm>
              <a:off x="5519278" y="1352938"/>
              <a:ext cx="1478244" cy="406658"/>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نام معدن</a:t>
              </a:r>
              <a:endParaRPr lang="en-US" sz="1400" b="1" dirty="0">
                <a:solidFill>
                  <a:schemeClr val="tx1"/>
                </a:solidFill>
              </a:endParaRPr>
            </a:p>
          </p:txBody>
        </p:sp>
        <p:sp>
          <p:nvSpPr>
            <p:cNvPr id="12" name="Rectangle 11">
              <a:extLst>
                <a:ext uri="{FF2B5EF4-FFF2-40B4-BE49-F238E27FC236}">
                  <a16:creationId xmlns:a16="http://schemas.microsoft.com/office/drawing/2014/main" id="{A08CDF68-7B67-3950-506F-8BF2EDA93A44}"/>
                </a:ext>
              </a:extLst>
            </p:cNvPr>
            <p:cNvSpPr/>
            <p:nvPr/>
          </p:nvSpPr>
          <p:spPr>
            <a:xfrm>
              <a:off x="3825550" y="1352938"/>
              <a:ext cx="1478244" cy="406658"/>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شهرستان</a:t>
              </a:r>
              <a:endParaRPr lang="en-US" sz="1400" b="1" dirty="0">
                <a:solidFill>
                  <a:schemeClr val="tx1"/>
                </a:solidFill>
              </a:endParaRPr>
            </a:p>
          </p:txBody>
        </p:sp>
        <p:sp>
          <p:nvSpPr>
            <p:cNvPr id="13" name="Rectangle 12">
              <a:extLst>
                <a:ext uri="{FF2B5EF4-FFF2-40B4-BE49-F238E27FC236}">
                  <a16:creationId xmlns:a16="http://schemas.microsoft.com/office/drawing/2014/main" id="{93794724-32B9-CE19-BBBD-EF004F71ACD0}"/>
                </a:ext>
              </a:extLst>
            </p:cNvPr>
            <p:cNvSpPr/>
            <p:nvPr/>
          </p:nvSpPr>
          <p:spPr>
            <a:xfrm>
              <a:off x="2131822" y="1352938"/>
              <a:ext cx="1478244" cy="406658"/>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استان</a:t>
              </a:r>
              <a:endParaRPr lang="en-US" sz="1400" b="1" dirty="0">
                <a:solidFill>
                  <a:schemeClr val="tx1"/>
                </a:solidFill>
              </a:endParaRPr>
            </a:p>
          </p:txBody>
        </p:sp>
        <p:sp>
          <p:nvSpPr>
            <p:cNvPr id="14" name="Rectangle 13">
              <a:extLst>
                <a:ext uri="{FF2B5EF4-FFF2-40B4-BE49-F238E27FC236}">
                  <a16:creationId xmlns:a16="http://schemas.microsoft.com/office/drawing/2014/main" id="{D8F483A9-5296-D827-EC1B-7BE1DDBE1C56}"/>
                </a:ext>
              </a:extLst>
            </p:cNvPr>
            <p:cNvSpPr/>
            <p:nvPr/>
          </p:nvSpPr>
          <p:spPr>
            <a:xfrm>
              <a:off x="7551517" y="2364533"/>
              <a:ext cx="1109562"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آهن</a:t>
              </a:r>
              <a:endParaRPr lang="en-US" sz="1600" b="1" dirty="0">
                <a:solidFill>
                  <a:schemeClr val="tx1"/>
                </a:solidFill>
              </a:endParaRPr>
            </a:p>
          </p:txBody>
        </p:sp>
        <p:sp>
          <p:nvSpPr>
            <p:cNvPr id="15" name="Rectangle 14">
              <a:extLst>
                <a:ext uri="{FF2B5EF4-FFF2-40B4-BE49-F238E27FC236}">
                  <a16:creationId xmlns:a16="http://schemas.microsoft.com/office/drawing/2014/main" id="{FFF72961-437A-4D95-FA53-D6A1CF6C57B2}"/>
                </a:ext>
              </a:extLst>
            </p:cNvPr>
            <p:cNvSpPr/>
            <p:nvPr/>
          </p:nvSpPr>
          <p:spPr>
            <a:xfrm>
              <a:off x="7459346" y="3557296"/>
              <a:ext cx="1293903"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سرب و روی</a:t>
              </a:r>
              <a:endParaRPr lang="en-US" sz="1600" b="1" dirty="0">
                <a:solidFill>
                  <a:schemeClr val="tx1"/>
                </a:solidFill>
              </a:endParaRPr>
            </a:p>
          </p:txBody>
        </p:sp>
        <p:sp>
          <p:nvSpPr>
            <p:cNvPr id="16" name="Rectangle 15">
              <a:extLst>
                <a:ext uri="{FF2B5EF4-FFF2-40B4-BE49-F238E27FC236}">
                  <a16:creationId xmlns:a16="http://schemas.microsoft.com/office/drawing/2014/main" id="{F4051347-27E3-6128-FF56-7CA8EF850595}"/>
                </a:ext>
              </a:extLst>
            </p:cNvPr>
            <p:cNvSpPr/>
            <p:nvPr/>
          </p:nvSpPr>
          <p:spPr>
            <a:xfrm>
              <a:off x="7551517" y="4877578"/>
              <a:ext cx="1109562"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مس</a:t>
              </a:r>
              <a:endParaRPr lang="en-US" sz="1600" b="1" dirty="0">
                <a:solidFill>
                  <a:schemeClr val="tx1"/>
                </a:solidFill>
              </a:endParaRPr>
            </a:p>
          </p:txBody>
        </p:sp>
        <p:sp>
          <p:nvSpPr>
            <p:cNvPr id="17" name="Rectangle 16">
              <a:extLst>
                <a:ext uri="{FF2B5EF4-FFF2-40B4-BE49-F238E27FC236}">
                  <a16:creationId xmlns:a16="http://schemas.microsoft.com/office/drawing/2014/main" id="{2C60DEC4-79F3-4AB7-83FA-F9ACF819DAB4}"/>
                </a:ext>
              </a:extLst>
            </p:cNvPr>
            <p:cNvSpPr/>
            <p:nvPr/>
          </p:nvSpPr>
          <p:spPr>
            <a:xfrm>
              <a:off x="2315775" y="1885557"/>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کرمان</a:t>
              </a:r>
              <a:endParaRPr lang="en-US" sz="1400" b="1" dirty="0">
                <a:solidFill>
                  <a:schemeClr val="tx1"/>
                </a:solidFill>
              </a:endParaRPr>
            </a:p>
          </p:txBody>
        </p:sp>
        <p:sp>
          <p:nvSpPr>
            <p:cNvPr id="18" name="Rectangle 17">
              <a:extLst>
                <a:ext uri="{FF2B5EF4-FFF2-40B4-BE49-F238E27FC236}">
                  <a16:creationId xmlns:a16="http://schemas.microsoft.com/office/drawing/2014/main" id="{22CE89DF-ABEC-CD90-4D48-AFD2B1162F29}"/>
                </a:ext>
              </a:extLst>
            </p:cNvPr>
            <p:cNvSpPr/>
            <p:nvPr/>
          </p:nvSpPr>
          <p:spPr>
            <a:xfrm>
              <a:off x="2315775" y="2371521"/>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یزد</a:t>
              </a:r>
              <a:endParaRPr lang="en-US" sz="1400" b="1" dirty="0">
                <a:solidFill>
                  <a:schemeClr val="tx1"/>
                </a:solidFill>
              </a:endParaRPr>
            </a:p>
          </p:txBody>
        </p:sp>
        <p:sp>
          <p:nvSpPr>
            <p:cNvPr id="19" name="Rectangle 18">
              <a:extLst>
                <a:ext uri="{FF2B5EF4-FFF2-40B4-BE49-F238E27FC236}">
                  <a16:creationId xmlns:a16="http://schemas.microsoft.com/office/drawing/2014/main" id="{222C036B-F23A-4E36-9922-78229710AAC9}"/>
                </a:ext>
              </a:extLst>
            </p:cNvPr>
            <p:cNvSpPr/>
            <p:nvPr/>
          </p:nvSpPr>
          <p:spPr>
            <a:xfrm>
              <a:off x="2345545" y="2896754"/>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300" b="1" dirty="0">
                  <a:solidFill>
                    <a:schemeClr val="tx1"/>
                  </a:solidFill>
                </a:rPr>
                <a:t>خراسان‌رضوی</a:t>
              </a:r>
              <a:endParaRPr lang="en-US" sz="1300" b="1" dirty="0">
                <a:solidFill>
                  <a:schemeClr val="tx1"/>
                </a:solidFill>
              </a:endParaRPr>
            </a:p>
          </p:txBody>
        </p:sp>
        <p:sp>
          <p:nvSpPr>
            <p:cNvPr id="20" name="Rectangle 19">
              <a:extLst>
                <a:ext uri="{FF2B5EF4-FFF2-40B4-BE49-F238E27FC236}">
                  <a16:creationId xmlns:a16="http://schemas.microsoft.com/office/drawing/2014/main" id="{588F6496-1C25-B24A-5E98-5955D28DC403}"/>
                </a:ext>
              </a:extLst>
            </p:cNvPr>
            <p:cNvSpPr/>
            <p:nvPr/>
          </p:nvSpPr>
          <p:spPr>
            <a:xfrm>
              <a:off x="2345545" y="3413639"/>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زنجان</a:t>
              </a:r>
              <a:endParaRPr lang="en-US" sz="1400" b="1" dirty="0">
                <a:solidFill>
                  <a:schemeClr val="tx1"/>
                </a:solidFill>
              </a:endParaRPr>
            </a:p>
          </p:txBody>
        </p:sp>
        <p:sp>
          <p:nvSpPr>
            <p:cNvPr id="21" name="Rectangle 20">
              <a:extLst>
                <a:ext uri="{FF2B5EF4-FFF2-40B4-BE49-F238E27FC236}">
                  <a16:creationId xmlns:a16="http://schemas.microsoft.com/office/drawing/2014/main" id="{5C4B6CAF-D72E-4135-C3BC-6AA364BE5309}"/>
                </a:ext>
              </a:extLst>
            </p:cNvPr>
            <p:cNvSpPr/>
            <p:nvPr/>
          </p:nvSpPr>
          <p:spPr>
            <a:xfrm>
              <a:off x="2345545" y="3917095"/>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یزد</a:t>
              </a:r>
              <a:endParaRPr lang="en-US" sz="1400" b="1" dirty="0">
                <a:solidFill>
                  <a:schemeClr val="tx1"/>
                </a:solidFill>
              </a:endParaRPr>
            </a:p>
          </p:txBody>
        </p:sp>
        <p:sp>
          <p:nvSpPr>
            <p:cNvPr id="22" name="Rectangle 21">
              <a:extLst>
                <a:ext uri="{FF2B5EF4-FFF2-40B4-BE49-F238E27FC236}">
                  <a16:creationId xmlns:a16="http://schemas.microsoft.com/office/drawing/2014/main" id="{8CCC3441-B598-FF55-6B8B-F1F92A1281A6}"/>
                </a:ext>
              </a:extLst>
            </p:cNvPr>
            <p:cNvSpPr/>
            <p:nvPr/>
          </p:nvSpPr>
          <p:spPr>
            <a:xfrm>
              <a:off x="2315775" y="4440570"/>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کرمان</a:t>
              </a:r>
              <a:endParaRPr lang="en-US" sz="1400" b="1" dirty="0">
                <a:solidFill>
                  <a:schemeClr val="tx1"/>
                </a:solidFill>
              </a:endParaRPr>
            </a:p>
          </p:txBody>
        </p:sp>
        <p:sp>
          <p:nvSpPr>
            <p:cNvPr id="23" name="Rectangle 22">
              <a:extLst>
                <a:ext uri="{FF2B5EF4-FFF2-40B4-BE49-F238E27FC236}">
                  <a16:creationId xmlns:a16="http://schemas.microsoft.com/office/drawing/2014/main" id="{AA0A175C-5E10-8AA4-91F7-603D331F14F3}"/>
                </a:ext>
              </a:extLst>
            </p:cNvPr>
            <p:cNvSpPr/>
            <p:nvPr/>
          </p:nvSpPr>
          <p:spPr>
            <a:xfrm>
              <a:off x="2334437" y="5451580"/>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کرمان</a:t>
              </a:r>
              <a:endParaRPr lang="en-US" sz="1400" b="1" dirty="0">
                <a:solidFill>
                  <a:schemeClr val="tx1"/>
                </a:solidFill>
              </a:endParaRPr>
            </a:p>
          </p:txBody>
        </p:sp>
        <p:sp>
          <p:nvSpPr>
            <p:cNvPr id="24" name="Rectangle 23">
              <a:extLst>
                <a:ext uri="{FF2B5EF4-FFF2-40B4-BE49-F238E27FC236}">
                  <a16:creationId xmlns:a16="http://schemas.microsoft.com/office/drawing/2014/main" id="{8F44DB2F-6B88-022C-254F-257612E8E805}"/>
                </a:ext>
              </a:extLst>
            </p:cNvPr>
            <p:cNvSpPr/>
            <p:nvPr/>
          </p:nvSpPr>
          <p:spPr>
            <a:xfrm>
              <a:off x="2211693" y="4931628"/>
              <a:ext cx="1378041"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300" b="1" dirty="0">
                  <a:solidFill>
                    <a:schemeClr val="tx1"/>
                  </a:solidFill>
                </a:rPr>
                <a:t>آذربایجان‌شرقی</a:t>
              </a:r>
              <a:endParaRPr lang="en-US" sz="1300" b="1" dirty="0">
                <a:solidFill>
                  <a:schemeClr val="tx1"/>
                </a:solidFill>
              </a:endParaRPr>
            </a:p>
          </p:txBody>
        </p:sp>
        <p:sp>
          <p:nvSpPr>
            <p:cNvPr id="25" name="Rectangle 24">
              <a:extLst>
                <a:ext uri="{FF2B5EF4-FFF2-40B4-BE49-F238E27FC236}">
                  <a16:creationId xmlns:a16="http://schemas.microsoft.com/office/drawing/2014/main" id="{C5D6A293-2416-E4A7-4417-54215C1282F9}"/>
                </a:ext>
              </a:extLst>
            </p:cNvPr>
            <p:cNvSpPr/>
            <p:nvPr/>
          </p:nvSpPr>
          <p:spPr>
            <a:xfrm>
              <a:off x="4009503" y="1885557"/>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سیرجان</a:t>
              </a:r>
              <a:endParaRPr lang="en-US" sz="1400" b="1" dirty="0">
                <a:solidFill>
                  <a:schemeClr val="tx1"/>
                </a:solidFill>
              </a:endParaRPr>
            </a:p>
          </p:txBody>
        </p:sp>
        <p:sp>
          <p:nvSpPr>
            <p:cNvPr id="26" name="Rectangle 25">
              <a:extLst>
                <a:ext uri="{FF2B5EF4-FFF2-40B4-BE49-F238E27FC236}">
                  <a16:creationId xmlns:a16="http://schemas.microsoft.com/office/drawing/2014/main" id="{FC13C183-767F-A1BA-2067-BAAE0ACD2C33}"/>
                </a:ext>
              </a:extLst>
            </p:cNvPr>
            <p:cNvSpPr/>
            <p:nvPr/>
          </p:nvSpPr>
          <p:spPr>
            <a:xfrm>
              <a:off x="4009503" y="2395247"/>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بافق</a:t>
              </a:r>
              <a:endParaRPr lang="en-US" sz="1400" b="1" dirty="0">
                <a:solidFill>
                  <a:schemeClr val="tx1"/>
                </a:solidFill>
              </a:endParaRPr>
            </a:p>
          </p:txBody>
        </p:sp>
        <p:sp>
          <p:nvSpPr>
            <p:cNvPr id="27" name="Rectangle 26">
              <a:extLst>
                <a:ext uri="{FF2B5EF4-FFF2-40B4-BE49-F238E27FC236}">
                  <a16:creationId xmlns:a16="http://schemas.microsoft.com/office/drawing/2014/main" id="{96089A40-3696-0B28-5135-FBBE77502109}"/>
                </a:ext>
              </a:extLst>
            </p:cNvPr>
            <p:cNvSpPr/>
            <p:nvPr/>
          </p:nvSpPr>
          <p:spPr>
            <a:xfrm>
              <a:off x="4009503" y="2899104"/>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خواف</a:t>
              </a:r>
              <a:endParaRPr lang="en-US" sz="1400" b="1" dirty="0">
                <a:solidFill>
                  <a:schemeClr val="tx1"/>
                </a:solidFill>
              </a:endParaRPr>
            </a:p>
          </p:txBody>
        </p:sp>
        <p:sp>
          <p:nvSpPr>
            <p:cNvPr id="28" name="Rectangle 27">
              <a:extLst>
                <a:ext uri="{FF2B5EF4-FFF2-40B4-BE49-F238E27FC236}">
                  <a16:creationId xmlns:a16="http://schemas.microsoft.com/office/drawing/2014/main" id="{5BF0B88C-7627-D4EF-CF08-CB54701D3DE9}"/>
                </a:ext>
              </a:extLst>
            </p:cNvPr>
            <p:cNvSpPr/>
            <p:nvPr/>
          </p:nvSpPr>
          <p:spPr>
            <a:xfrm>
              <a:off x="4009503" y="3445323"/>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ماهنشان</a:t>
              </a:r>
              <a:endParaRPr lang="en-US" sz="1400" b="1" dirty="0">
                <a:solidFill>
                  <a:schemeClr val="tx1"/>
                </a:solidFill>
              </a:endParaRPr>
            </a:p>
          </p:txBody>
        </p:sp>
        <p:sp>
          <p:nvSpPr>
            <p:cNvPr id="29" name="Rectangle 28">
              <a:extLst>
                <a:ext uri="{FF2B5EF4-FFF2-40B4-BE49-F238E27FC236}">
                  <a16:creationId xmlns:a16="http://schemas.microsoft.com/office/drawing/2014/main" id="{D9D44B4E-A567-9CC7-659D-6C57FF639370}"/>
                </a:ext>
              </a:extLst>
            </p:cNvPr>
            <p:cNvSpPr/>
            <p:nvPr/>
          </p:nvSpPr>
          <p:spPr>
            <a:xfrm>
              <a:off x="4009503" y="3917095"/>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مهریز</a:t>
              </a:r>
              <a:endParaRPr lang="en-US" sz="1400" b="1" dirty="0">
                <a:solidFill>
                  <a:schemeClr val="tx1"/>
                </a:solidFill>
              </a:endParaRPr>
            </a:p>
          </p:txBody>
        </p:sp>
        <p:sp>
          <p:nvSpPr>
            <p:cNvPr id="30" name="Rectangle 29">
              <a:extLst>
                <a:ext uri="{FF2B5EF4-FFF2-40B4-BE49-F238E27FC236}">
                  <a16:creationId xmlns:a16="http://schemas.microsoft.com/office/drawing/2014/main" id="{135D430C-EF60-4B7E-44AC-1227CE5A816A}"/>
                </a:ext>
              </a:extLst>
            </p:cNvPr>
            <p:cNvSpPr/>
            <p:nvPr/>
          </p:nvSpPr>
          <p:spPr>
            <a:xfrm>
              <a:off x="4009503" y="443105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رفسنجان</a:t>
              </a:r>
              <a:endParaRPr lang="en-US" sz="1400" b="1" dirty="0">
                <a:solidFill>
                  <a:schemeClr val="tx1"/>
                </a:solidFill>
              </a:endParaRPr>
            </a:p>
          </p:txBody>
        </p:sp>
        <p:sp>
          <p:nvSpPr>
            <p:cNvPr id="31" name="Rectangle 30">
              <a:extLst>
                <a:ext uri="{FF2B5EF4-FFF2-40B4-BE49-F238E27FC236}">
                  <a16:creationId xmlns:a16="http://schemas.microsoft.com/office/drawing/2014/main" id="{4DB2F5D3-FF49-C73F-73E1-AAFAC0BA20CA}"/>
                </a:ext>
              </a:extLst>
            </p:cNvPr>
            <p:cNvSpPr/>
            <p:nvPr/>
          </p:nvSpPr>
          <p:spPr>
            <a:xfrm>
              <a:off x="4009503" y="4931628"/>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ورزقان</a:t>
              </a:r>
              <a:endParaRPr lang="en-US" sz="1400" b="1" dirty="0">
                <a:solidFill>
                  <a:schemeClr val="tx1"/>
                </a:solidFill>
              </a:endParaRPr>
            </a:p>
          </p:txBody>
        </p:sp>
        <p:sp>
          <p:nvSpPr>
            <p:cNvPr id="32" name="Rectangle 31">
              <a:extLst>
                <a:ext uri="{FF2B5EF4-FFF2-40B4-BE49-F238E27FC236}">
                  <a16:creationId xmlns:a16="http://schemas.microsoft.com/office/drawing/2014/main" id="{8282B612-6F70-EC47-8182-8F5A80839875}"/>
                </a:ext>
              </a:extLst>
            </p:cNvPr>
            <p:cNvSpPr/>
            <p:nvPr/>
          </p:nvSpPr>
          <p:spPr>
            <a:xfrm>
              <a:off x="4009503" y="5451580"/>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شهر‌بابک</a:t>
              </a:r>
              <a:endParaRPr lang="en-US" sz="1400" b="1" dirty="0">
                <a:solidFill>
                  <a:schemeClr val="tx1"/>
                </a:solidFill>
              </a:endParaRPr>
            </a:p>
          </p:txBody>
        </p:sp>
        <p:sp>
          <p:nvSpPr>
            <p:cNvPr id="33" name="Rectangle 32">
              <a:extLst>
                <a:ext uri="{FF2B5EF4-FFF2-40B4-BE49-F238E27FC236}">
                  <a16:creationId xmlns:a16="http://schemas.microsoft.com/office/drawing/2014/main" id="{D4094F83-4373-C1E6-CADA-6271BA13012C}"/>
                </a:ext>
              </a:extLst>
            </p:cNvPr>
            <p:cNvSpPr/>
            <p:nvPr/>
          </p:nvSpPr>
          <p:spPr>
            <a:xfrm>
              <a:off x="5733001" y="1885557"/>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گل‌ گهر</a:t>
              </a:r>
              <a:endParaRPr lang="en-US" sz="1400" b="1" dirty="0">
                <a:solidFill>
                  <a:schemeClr val="tx1"/>
                </a:solidFill>
              </a:endParaRPr>
            </a:p>
          </p:txBody>
        </p:sp>
        <p:sp>
          <p:nvSpPr>
            <p:cNvPr id="34" name="Rectangle 33">
              <a:extLst>
                <a:ext uri="{FF2B5EF4-FFF2-40B4-BE49-F238E27FC236}">
                  <a16:creationId xmlns:a16="http://schemas.microsoft.com/office/drawing/2014/main" id="{5BEBBFA3-CA6A-421E-9CD2-571CD85AC222}"/>
                </a:ext>
              </a:extLst>
            </p:cNvPr>
            <p:cNvSpPr/>
            <p:nvPr/>
          </p:nvSpPr>
          <p:spPr>
            <a:xfrm>
              <a:off x="5733001" y="2875383"/>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سنگان</a:t>
              </a:r>
              <a:endParaRPr lang="en-US" sz="1400" b="1" dirty="0">
                <a:solidFill>
                  <a:schemeClr val="tx1"/>
                </a:solidFill>
              </a:endParaRPr>
            </a:p>
          </p:txBody>
        </p:sp>
        <p:sp>
          <p:nvSpPr>
            <p:cNvPr id="35" name="Rectangle 34">
              <a:extLst>
                <a:ext uri="{FF2B5EF4-FFF2-40B4-BE49-F238E27FC236}">
                  <a16:creationId xmlns:a16="http://schemas.microsoft.com/office/drawing/2014/main" id="{D4E7E0A3-DB5F-D05C-71FC-8A8903D0A9B1}"/>
                </a:ext>
              </a:extLst>
            </p:cNvPr>
            <p:cNvSpPr/>
            <p:nvPr/>
          </p:nvSpPr>
          <p:spPr>
            <a:xfrm>
              <a:off x="5760364" y="3422005"/>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انگوران</a:t>
              </a:r>
              <a:endParaRPr lang="en-US" sz="1400" b="1" dirty="0">
                <a:solidFill>
                  <a:schemeClr val="tx1"/>
                </a:solidFill>
              </a:endParaRPr>
            </a:p>
          </p:txBody>
        </p:sp>
        <p:sp>
          <p:nvSpPr>
            <p:cNvPr id="36" name="Rectangle 35">
              <a:extLst>
                <a:ext uri="{FF2B5EF4-FFF2-40B4-BE49-F238E27FC236}">
                  <a16:creationId xmlns:a16="http://schemas.microsoft.com/office/drawing/2014/main" id="{F9016186-7443-670E-C681-878F8328C2EE}"/>
                </a:ext>
              </a:extLst>
            </p:cNvPr>
            <p:cNvSpPr/>
            <p:nvPr/>
          </p:nvSpPr>
          <p:spPr>
            <a:xfrm>
              <a:off x="5781432" y="3926570"/>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مهدی آباد</a:t>
              </a:r>
              <a:endParaRPr lang="en-US" sz="1400" b="1" dirty="0">
                <a:solidFill>
                  <a:schemeClr val="tx1"/>
                </a:solidFill>
              </a:endParaRPr>
            </a:p>
          </p:txBody>
        </p:sp>
        <p:sp>
          <p:nvSpPr>
            <p:cNvPr id="37" name="Rectangle 36">
              <a:extLst>
                <a:ext uri="{FF2B5EF4-FFF2-40B4-BE49-F238E27FC236}">
                  <a16:creationId xmlns:a16="http://schemas.microsoft.com/office/drawing/2014/main" id="{A5F7869C-0A15-EC34-447B-09E12EA66993}"/>
                </a:ext>
              </a:extLst>
            </p:cNvPr>
            <p:cNvSpPr/>
            <p:nvPr/>
          </p:nvSpPr>
          <p:spPr>
            <a:xfrm>
              <a:off x="5815211" y="4428186"/>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سر‌چشمه</a:t>
              </a:r>
              <a:endParaRPr lang="en-US" sz="1400" b="1" dirty="0">
                <a:solidFill>
                  <a:schemeClr val="tx1"/>
                </a:solidFill>
              </a:endParaRPr>
            </a:p>
          </p:txBody>
        </p:sp>
        <p:sp>
          <p:nvSpPr>
            <p:cNvPr id="38" name="Rectangle 37">
              <a:extLst>
                <a:ext uri="{FF2B5EF4-FFF2-40B4-BE49-F238E27FC236}">
                  <a16:creationId xmlns:a16="http://schemas.microsoft.com/office/drawing/2014/main" id="{4820B31A-695C-FBFE-FC6D-0F6320CC3ECF}"/>
                </a:ext>
              </a:extLst>
            </p:cNvPr>
            <p:cNvSpPr/>
            <p:nvPr/>
          </p:nvSpPr>
          <p:spPr>
            <a:xfrm>
              <a:off x="5815211" y="492980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سونگون</a:t>
              </a:r>
              <a:endParaRPr lang="en-US" sz="1400" b="1" dirty="0">
                <a:solidFill>
                  <a:schemeClr val="tx1"/>
                </a:solidFill>
              </a:endParaRPr>
            </a:p>
          </p:txBody>
        </p:sp>
        <p:sp>
          <p:nvSpPr>
            <p:cNvPr id="39" name="Rectangle 38">
              <a:extLst>
                <a:ext uri="{FF2B5EF4-FFF2-40B4-BE49-F238E27FC236}">
                  <a16:creationId xmlns:a16="http://schemas.microsoft.com/office/drawing/2014/main" id="{1542EE0F-A434-33CF-ACCE-6BF98699528C}"/>
                </a:ext>
              </a:extLst>
            </p:cNvPr>
            <p:cNvSpPr/>
            <p:nvPr/>
          </p:nvSpPr>
          <p:spPr>
            <a:xfrm>
              <a:off x="5815211" y="5451580"/>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میدوک</a:t>
              </a:r>
              <a:endParaRPr lang="en-US" sz="1400" b="1" dirty="0">
                <a:solidFill>
                  <a:schemeClr val="tx1"/>
                </a:solidFill>
              </a:endParaRPr>
            </a:p>
          </p:txBody>
        </p:sp>
        <p:sp>
          <p:nvSpPr>
            <p:cNvPr id="40" name="Rectangle 39">
              <a:extLst>
                <a:ext uri="{FF2B5EF4-FFF2-40B4-BE49-F238E27FC236}">
                  <a16:creationId xmlns:a16="http://schemas.microsoft.com/office/drawing/2014/main" id="{51A0C8C3-F66C-0DBB-3B29-CE614D78262E}"/>
                </a:ext>
              </a:extLst>
            </p:cNvPr>
            <p:cNvSpPr/>
            <p:nvPr/>
          </p:nvSpPr>
          <p:spPr>
            <a:xfrm>
              <a:off x="5448215" y="2399514"/>
              <a:ext cx="1815892"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چادر‌ملو، چغارت، سه‌ چاهون</a:t>
              </a:r>
              <a:endParaRPr lang="en-US" sz="1200" b="1" dirty="0">
                <a:solidFill>
                  <a:schemeClr val="tx1"/>
                </a:solidFill>
              </a:endParaRPr>
            </a:p>
          </p:txBody>
        </p:sp>
      </p:grpSp>
      <p:pic>
        <p:nvPicPr>
          <p:cNvPr id="42" name="Picture 41">
            <a:extLst>
              <a:ext uri="{FF2B5EF4-FFF2-40B4-BE49-F238E27FC236}">
                <a16:creationId xmlns:a16="http://schemas.microsoft.com/office/drawing/2014/main" id="{0F767B40-127F-96E3-C914-1BFEB02E72C5}"/>
              </a:ext>
            </a:extLst>
          </p:cNvPr>
          <p:cNvPicPr>
            <a:picLocks noChangeAspect="1"/>
          </p:cNvPicPr>
          <p:nvPr/>
        </p:nvPicPr>
        <p:blipFill>
          <a:blip r:embed="rId4">
            <a:extLst>
              <a:ext uri="{28A0092B-C50C-407E-A947-70E740481C1C}">
                <a14:useLocalDpi xmlns:a14="http://schemas.microsoft.com/office/drawing/2010/main" val="0"/>
              </a:ext>
            </a:extLst>
          </a:blip>
          <a:srcRect l="46534" t="25667" r="22619" b="35000"/>
          <a:stretch>
            <a:fillRect/>
          </a:stretch>
        </p:blipFill>
        <p:spPr>
          <a:xfrm>
            <a:off x="8126404" y="2924085"/>
            <a:ext cx="2239727" cy="1606421"/>
          </a:xfrm>
          <a:prstGeom prst="rect">
            <a:avLst/>
          </a:prstGeom>
          <a:ln>
            <a:noFill/>
          </a:ln>
          <a:effectLst>
            <a:outerShdw blurRad="190500" algn="tl" rotWithShape="0">
              <a:srgbClr val="000000">
                <a:alpha val="70000"/>
              </a:srgbClr>
            </a:outerShdw>
          </a:effectLst>
        </p:spPr>
      </p:pic>
      <p:pic>
        <p:nvPicPr>
          <p:cNvPr id="44" name="Picture 43">
            <a:extLst>
              <a:ext uri="{FF2B5EF4-FFF2-40B4-BE49-F238E27FC236}">
                <a16:creationId xmlns:a16="http://schemas.microsoft.com/office/drawing/2014/main" id="{4DB4FC12-D015-5D56-3B18-FD2C327147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6337" y="1274684"/>
            <a:ext cx="1999860" cy="1499895"/>
          </a:xfrm>
          <a:prstGeom prst="rect">
            <a:avLst/>
          </a:prstGeom>
          <a:ln>
            <a:noFill/>
          </a:ln>
          <a:effectLst>
            <a:outerShdw blurRad="190500" algn="tl" rotWithShape="0">
              <a:srgbClr val="000000">
                <a:alpha val="70000"/>
              </a:srgbClr>
            </a:outerShdw>
          </a:effectLst>
        </p:spPr>
      </p:pic>
      <p:pic>
        <p:nvPicPr>
          <p:cNvPr id="46" name="Picture 45">
            <a:extLst>
              <a:ext uri="{FF2B5EF4-FFF2-40B4-BE49-F238E27FC236}">
                <a16:creationId xmlns:a16="http://schemas.microsoft.com/office/drawing/2014/main" id="{DA37313A-0015-8750-7D5F-6D9D3BCA6167}"/>
              </a:ext>
            </a:extLst>
          </p:cNvPr>
          <p:cNvPicPr>
            <a:picLocks noChangeAspect="1"/>
          </p:cNvPicPr>
          <p:nvPr/>
        </p:nvPicPr>
        <p:blipFill>
          <a:blip r:embed="rId6">
            <a:extLst>
              <a:ext uri="{28A0092B-C50C-407E-A947-70E740481C1C}">
                <a14:useLocalDpi xmlns:a14="http://schemas.microsoft.com/office/drawing/2010/main" val="0"/>
              </a:ext>
            </a:extLst>
          </a:blip>
          <a:srcRect l="50587" t="37374" r="23531" b="16055"/>
          <a:stretch>
            <a:fillRect/>
          </a:stretch>
        </p:blipFill>
        <p:spPr>
          <a:xfrm>
            <a:off x="8347419" y="4664692"/>
            <a:ext cx="1839553" cy="1861853"/>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FE1E0D67-A3F5-7D11-7A42-1D821486000A}"/>
              </a:ext>
            </a:extLst>
          </p:cNvPr>
          <p:cNvSpPr txBox="1"/>
          <p:nvPr/>
        </p:nvSpPr>
        <p:spPr>
          <a:xfrm>
            <a:off x="10727395" y="502054"/>
            <a:ext cx="1465006"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24496238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FD23B-1A3E-A452-3BD1-BE1ACC7A56A4}"/>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B339006F-2B26-A837-B844-492610440638}"/>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B7F86FD-09FA-95D0-630C-9EDF73133B9E}"/>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52E5ACB1-1CAB-29C1-069D-1D42FE2C21B6}"/>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F8D4E808-519B-ADA6-95AD-7DAC242BDE82}"/>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EF27B36E-3F35-324B-3A19-1F8D452F4260}"/>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200" b="1" dirty="0">
                <a:solidFill>
                  <a:srgbClr val="E32F74"/>
                </a:solidFill>
              </a:endParaRPr>
            </a:p>
          </p:txBody>
        </p:sp>
      </p:grpSp>
      <p:grpSp>
        <p:nvGrpSpPr>
          <p:cNvPr id="63" name="Group 62">
            <a:extLst>
              <a:ext uri="{FF2B5EF4-FFF2-40B4-BE49-F238E27FC236}">
                <a16:creationId xmlns:a16="http://schemas.microsoft.com/office/drawing/2014/main" id="{D2BF7403-11D2-1A60-36D5-EB4A9430B234}"/>
              </a:ext>
            </a:extLst>
          </p:cNvPr>
          <p:cNvGrpSpPr/>
          <p:nvPr/>
        </p:nvGrpSpPr>
        <p:grpSpPr>
          <a:xfrm>
            <a:off x="432754" y="405877"/>
            <a:ext cx="7562076" cy="5060858"/>
            <a:chOff x="1642186" y="1819470"/>
            <a:chExt cx="8241184" cy="3760235"/>
          </a:xfrm>
        </p:grpSpPr>
        <p:pic>
          <p:nvPicPr>
            <p:cNvPr id="42" name="Picture 41">
              <a:extLst>
                <a:ext uri="{FF2B5EF4-FFF2-40B4-BE49-F238E27FC236}">
                  <a16:creationId xmlns:a16="http://schemas.microsoft.com/office/drawing/2014/main" id="{3AD952A1-1A4B-61C9-784E-B83EADBC89DE}"/>
                </a:ext>
              </a:extLst>
            </p:cNvPr>
            <p:cNvPicPr>
              <a:picLocks noChangeAspect="1"/>
            </p:cNvPicPr>
            <p:nvPr/>
          </p:nvPicPr>
          <p:blipFill>
            <a:blip r:embed="rId3">
              <a:extLst>
                <a:ext uri="{28A0092B-C50C-407E-A947-70E740481C1C}">
                  <a14:useLocalDpi xmlns:a14="http://schemas.microsoft.com/office/drawing/2010/main" val="0"/>
                </a:ext>
              </a:extLst>
            </a:blip>
            <a:srcRect l="16683" t="14458" r="26684" b="37374"/>
            <a:stretch>
              <a:fillRect/>
            </a:stretch>
          </p:blipFill>
          <p:spPr>
            <a:xfrm>
              <a:off x="1642186" y="1819470"/>
              <a:ext cx="8241184" cy="3760235"/>
            </a:xfrm>
            <a:prstGeom prst="rect">
              <a:avLst/>
            </a:prstGeom>
          </p:spPr>
        </p:pic>
        <p:sp>
          <p:nvSpPr>
            <p:cNvPr id="43" name="Rectangle 42">
              <a:extLst>
                <a:ext uri="{FF2B5EF4-FFF2-40B4-BE49-F238E27FC236}">
                  <a16:creationId xmlns:a16="http://schemas.microsoft.com/office/drawing/2014/main" id="{9AD9FC18-E301-8ED0-A551-74EFF756EEAF}"/>
                </a:ext>
              </a:extLst>
            </p:cNvPr>
            <p:cNvSpPr/>
            <p:nvPr/>
          </p:nvSpPr>
          <p:spPr>
            <a:xfrm>
              <a:off x="8335288" y="2235653"/>
              <a:ext cx="1109562"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کروم</a:t>
              </a:r>
              <a:endParaRPr lang="en-US" sz="1600" b="1" dirty="0">
                <a:solidFill>
                  <a:schemeClr val="tx1"/>
                </a:solidFill>
              </a:endParaRPr>
            </a:p>
          </p:txBody>
        </p:sp>
        <p:sp>
          <p:nvSpPr>
            <p:cNvPr id="44" name="Rectangle 43">
              <a:extLst>
                <a:ext uri="{FF2B5EF4-FFF2-40B4-BE49-F238E27FC236}">
                  <a16:creationId xmlns:a16="http://schemas.microsoft.com/office/drawing/2014/main" id="{C2E7989F-E010-BAA7-6E30-6075DDD14E49}"/>
                </a:ext>
              </a:extLst>
            </p:cNvPr>
            <p:cNvSpPr/>
            <p:nvPr/>
          </p:nvSpPr>
          <p:spPr>
            <a:xfrm>
              <a:off x="8335288" y="4117332"/>
              <a:ext cx="1109562" cy="468086"/>
            </a:xfrm>
            <a:prstGeom prst="rect">
              <a:avLst/>
            </a:prstGeom>
            <a:solidFill>
              <a:srgbClr val="FAD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chemeClr val="tx1"/>
                  </a:solidFill>
                </a:rPr>
                <a:t>طلا</a:t>
              </a:r>
              <a:endParaRPr lang="en-US" sz="1600" b="1" dirty="0">
                <a:solidFill>
                  <a:schemeClr val="tx1"/>
                </a:solidFill>
              </a:endParaRPr>
            </a:p>
          </p:txBody>
        </p:sp>
        <p:sp>
          <p:nvSpPr>
            <p:cNvPr id="45" name="Rectangle 44">
              <a:extLst>
                <a:ext uri="{FF2B5EF4-FFF2-40B4-BE49-F238E27FC236}">
                  <a16:creationId xmlns:a16="http://schemas.microsoft.com/office/drawing/2014/main" id="{180B21FD-5099-8368-4683-6564EC6F3AA5}"/>
                </a:ext>
              </a:extLst>
            </p:cNvPr>
            <p:cNvSpPr/>
            <p:nvPr/>
          </p:nvSpPr>
          <p:spPr>
            <a:xfrm>
              <a:off x="6180871" y="1995781"/>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فرومد</a:t>
              </a:r>
              <a:endParaRPr lang="en-US" sz="1400" b="1" dirty="0">
                <a:solidFill>
                  <a:schemeClr val="tx1"/>
                </a:solidFill>
              </a:endParaRPr>
            </a:p>
          </p:txBody>
        </p:sp>
        <p:sp>
          <p:nvSpPr>
            <p:cNvPr id="46" name="Rectangle 45">
              <a:extLst>
                <a:ext uri="{FF2B5EF4-FFF2-40B4-BE49-F238E27FC236}">
                  <a16:creationId xmlns:a16="http://schemas.microsoft.com/office/drawing/2014/main" id="{4EADEA1D-08BB-A309-570F-A9690F5A568D}"/>
                </a:ext>
              </a:extLst>
            </p:cNvPr>
            <p:cNvSpPr/>
            <p:nvPr/>
          </p:nvSpPr>
          <p:spPr>
            <a:xfrm>
              <a:off x="6147742" y="2573925"/>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اسفندقه</a:t>
              </a:r>
              <a:endParaRPr lang="en-US" sz="1400" b="1" dirty="0">
                <a:solidFill>
                  <a:schemeClr val="tx1"/>
                </a:solidFill>
              </a:endParaRPr>
            </a:p>
          </p:txBody>
        </p:sp>
        <p:sp>
          <p:nvSpPr>
            <p:cNvPr id="47" name="Rectangle 46">
              <a:extLst>
                <a:ext uri="{FF2B5EF4-FFF2-40B4-BE49-F238E27FC236}">
                  <a16:creationId xmlns:a16="http://schemas.microsoft.com/office/drawing/2014/main" id="{824B5C10-5F55-9A7A-2FDB-CB931887E88E}"/>
                </a:ext>
              </a:extLst>
            </p:cNvPr>
            <p:cNvSpPr/>
            <p:nvPr/>
          </p:nvSpPr>
          <p:spPr>
            <a:xfrm>
              <a:off x="6180871" y="317539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زرشوران</a:t>
              </a:r>
              <a:endParaRPr lang="en-US" sz="1400" b="1" dirty="0">
                <a:solidFill>
                  <a:schemeClr val="tx1"/>
                </a:solidFill>
              </a:endParaRPr>
            </a:p>
          </p:txBody>
        </p:sp>
        <p:sp>
          <p:nvSpPr>
            <p:cNvPr id="48" name="Rectangle 47">
              <a:extLst>
                <a:ext uri="{FF2B5EF4-FFF2-40B4-BE49-F238E27FC236}">
                  <a16:creationId xmlns:a16="http://schemas.microsoft.com/office/drawing/2014/main" id="{94D4017F-D1B3-41E3-6EC9-75342FB53FF9}"/>
                </a:ext>
              </a:extLst>
            </p:cNvPr>
            <p:cNvSpPr/>
            <p:nvPr/>
          </p:nvSpPr>
          <p:spPr>
            <a:xfrm>
              <a:off x="6180871" y="378541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موته</a:t>
              </a:r>
              <a:endParaRPr lang="en-US" sz="1400" b="1" dirty="0">
                <a:solidFill>
                  <a:schemeClr val="tx1"/>
                </a:solidFill>
              </a:endParaRPr>
            </a:p>
          </p:txBody>
        </p:sp>
        <p:sp>
          <p:nvSpPr>
            <p:cNvPr id="49" name="Rectangle 48">
              <a:extLst>
                <a:ext uri="{FF2B5EF4-FFF2-40B4-BE49-F238E27FC236}">
                  <a16:creationId xmlns:a16="http://schemas.microsoft.com/office/drawing/2014/main" id="{D65070D6-91D1-4C35-D8B8-07542FA5FADD}"/>
                </a:ext>
              </a:extLst>
            </p:cNvPr>
            <p:cNvSpPr/>
            <p:nvPr/>
          </p:nvSpPr>
          <p:spPr>
            <a:xfrm>
              <a:off x="6180871" y="4382089"/>
              <a:ext cx="1222734"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ساری گونای</a:t>
              </a:r>
              <a:endParaRPr lang="en-US" sz="1400" b="1" dirty="0">
                <a:solidFill>
                  <a:schemeClr val="tx1"/>
                </a:solidFill>
              </a:endParaRPr>
            </a:p>
          </p:txBody>
        </p:sp>
        <p:sp>
          <p:nvSpPr>
            <p:cNvPr id="50" name="Rectangle 49">
              <a:extLst>
                <a:ext uri="{FF2B5EF4-FFF2-40B4-BE49-F238E27FC236}">
                  <a16:creationId xmlns:a16="http://schemas.microsoft.com/office/drawing/2014/main" id="{BE93680F-428B-E75B-2588-57E5F5B1A9DE}"/>
                </a:ext>
              </a:extLst>
            </p:cNvPr>
            <p:cNvSpPr/>
            <p:nvPr/>
          </p:nvSpPr>
          <p:spPr>
            <a:xfrm>
              <a:off x="6185066" y="4992109"/>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شادان</a:t>
              </a:r>
              <a:endParaRPr lang="en-US" sz="1400" b="1" dirty="0">
                <a:solidFill>
                  <a:schemeClr val="tx1"/>
                </a:solidFill>
              </a:endParaRPr>
            </a:p>
          </p:txBody>
        </p:sp>
        <p:sp>
          <p:nvSpPr>
            <p:cNvPr id="51" name="Rectangle 50">
              <a:extLst>
                <a:ext uri="{FF2B5EF4-FFF2-40B4-BE49-F238E27FC236}">
                  <a16:creationId xmlns:a16="http://schemas.microsoft.com/office/drawing/2014/main" id="{CD670386-1158-579D-E4AA-99B2FBEA96DC}"/>
                </a:ext>
              </a:extLst>
            </p:cNvPr>
            <p:cNvSpPr/>
            <p:nvPr/>
          </p:nvSpPr>
          <p:spPr>
            <a:xfrm>
              <a:off x="4006187" y="1995781"/>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سبزوار</a:t>
              </a:r>
              <a:endParaRPr lang="en-US" sz="1400" b="1" dirty="0">
                <a:solidFill>
                  <a:schemeClr val="tx1"/>
                </a:solidFill>
              </a:endParaRPr>
            </a:p>
          </p:txBody>
        </p:sp>
        <p:sp>
          <p:nvSpPr>
            <p:cNvPr id="52" name="Rectangle 51">
              <a:extLst>
                <a:ext uri="{FF2B5EF4-FFF2-40B4-BE49-F238E27FC236}">
                  <a16:creationId xmlns:a16="http://schemas.microsoft.com/office/drawing/2014/main" id="{FE22227F-C1C4-F679-751F-9DEB0C1B095D}"/>
                </a:ext>
              </a:extLst>
            </p:cNvPr>
            <p:cNvSpPr/>
            <p:nvPr/>
          </p:nvSpPr>
          <p:spPr>
            <a:xfrm>
              <a:off x="4006187" y="2573925"/>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جیرفت</a:t>
              </a:r>
              <a:endParaRPr lang="en-US" sz="1400" b="1" dirty="0">
                <a:solidFill>
                  <a:schemeClr val="tx1"/>
                </a:solidFill>
              </a:endParaRPr>
            </a:p>
          </p:txBody>
        </p:sp>
        <p:sp>
          <p:nvSpPr>
            <p:cNvPr id="53" name="Rectangle 52">
              <a:extLst>
                <a:ext uri="{FF2B5EF4-FFF2-40B4-BE49-F238E27FC236}">
                  <a16:creationId xmlns:a16="http://schemas.microsoft.com/office/drawing/2014/main" id="{70440115-9DA1-E97B-1A2B-C0A1F57EBBD6}"/>
                </a:ext>
              </a:extLst>
            </p:cNvPr>
            <p:cNvSpPr/>
            <p:nvPr/>
          </p:nvSpPr>
          <p:spPr>
            <a:xfrm>
              <a:off x="4047041" y="3172478"/>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تکاب</a:t>
              </a:r>
              <a:endParaRPr lang="en-US" sz="1400" b="1" dirty="0">
                <a:solidFill>
                  <a:schemeClr val="tx1"/>
                </a:solidFill>
              </a:endParaRPr>
            </a:p>
          </p:txBody>
        </p:sp>
        <p:sp>
          <p:nvSpPr>
            <p:cNvPr id="54" name="Rectangle 53">
              <a:extLst>
                <a:ext uri="{FF2B5EF4-FFF2-40B4-BE49-F238E27FC236}">
                  <a16:creationId xmlns:a16="http://schemas.microsoft.com/office/drawing/2014/main" id="{BD0621DA-8FF9-AC28-6D06-0145B8BAD69E}"/>
                </a:ext>
              </a:extLst>
            </p:cNvPr>
            <p:cNvSpPr/>
            <p:nvPr/>
          </p:nvSpPr>
          <p:spPr>
            <a:xfrm>
              <a:off x="3993325" y="378541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گلپایگان</a:t>
              </a:r>
              <a:endParaRPr lang="en-US" sz="1400" b="1" dirty="0">
                <a:solidFill>
                  <a:schemeClr val="tx1"/>
                </a:solidFill>
              </a:endParaRPr>
            </a:p>
          </p:txBody>
        </p:sp>
        <p:sp>
          <p:nvSpPr>
            <p:cNvPr id="55" name="Rectangle 54">
              <a:extLst>
                <a:ext uri="{FF2B5EF4-FFF2-40B4-BE49-F238E27FC236}">
                  <a16:creationId xmlns:a16="http://schemas.microsoft.com/office/drawing/2014/main" id="{387701F2-99B2-0CA4-C2CB-5AF1324AAD37}"/>
                </a:ext>
              </a:extLst>
            </p:cNvPr>
            <p:cNvSpPr/>
            <p:nvPr/>
          </p:nvSpPr>
          <p:spPr>
            <a:xfrm>
              <a:off x="4047041" y="4409923"/>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قروه</a:t>
              </a:r>
              <a:endParaRPr lang="en-US" sz="1400" b="1" dirty="0">
                <a:solidFill>
                  <a:schemeClr val="tx1"/>
                </a:solidFill>
              </a:endParaRPr>
            </a:p>
          </p:txBody>
        </p:sp>
        <p:sp>
          <p:nvSpPr>
            <p:cNvPr id="56" name="Rectangle 55">
              <a:extLst>
                <a:ext uri="{FF2B5EF4-FFF2-40B4-BE49-F238E27FC236}">
                  <a16:creationId xmlns:a16="http://schemas.microsoft.com/office/drawing/2014/main" id="{A8CEFA7D-934E-5DEA-62CE-42A8B095E537}"/>
                </a:ext>
              </a:extLst>
            </p:cNvPr>
            <p:cNvSpPr/>
            <p:nvPr/>
          </p:nvSpPr>
          <p:spPr>
            <a:xfrm>
              <a:off x="4047041" y="5043311"/>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خوسف</a:t>
              </a:r>
              <a:endParaRPr lang="en-US" sz="1400" b="1" dirty="0">
                <a:solidFill>
                  <a:schemeClr val="tx1"/>
                </a:solidFill>
              </a:endParaRPr>
            </a:p>
          </p:txBody>
        </p:sp>
        <p:sp>
          <p:nvSpPr>
            <p:cNvPr id="57" name="Rectangle 56">
              <a:extLst>
                <a:ext uri="{FF2B5EF4-FFF2-40B4-BE49-F238E27FC236}">
                  <a16:creationId xmlns:a16="http://schemas.microsoft.com/office/drawing/2014/main" id="{2736E824-B099-213E-D9BC-DDA74B923AA2}"/>
                </a:ext>
              </a:extLst>
            </p:cNvPr>
            <p:cNvSpPr/>
            <p:nvPr/>
          </p:nvSpPr>
          <p:spPr>
            <a:xfrm>
              <a:off x="1958998" y="1995781"/>
              <a:ext cx="1342476"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خراسان‌رضوی</a:t>
              </a:r>
              <a:endParaRPr lang="en-US" sz="1400" b="1" dirty="0">
                <a:solidFill>
                  <a:schemeClr val="tx1"/>
                </a:solidFill>
              </a:endParaRPr>
            </a:p>
          </p:txBody>
        </p:sp>
        <p:sp>
          <p:nvSpPr>
            <p:cNvPr id="58" name="Rectangle 57">
              <a:extLst>
                <a:ext uri="{FF2B5EF4-FFF2-40B4-BE49-F238E27FC236}">
                  <a16:creationId xmlns:a16="http://schemas.microsoft.com/office/drawing/2014/main" id="{1AABF919-2E06-F517-8514-AE6AEBA3E8CD}"/>
                </a:ext>
              </a:extLst>
            </p:cNvPr>
            <p:cNvSpPr/>
            <p:nvPr/>
          </p:nvSpPr>
          <p:spPr>
            <a:xfrm>
              <a:off x="2075067" y="2543954"/>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کرمان</a:t>
              </a:r>
              <a:endParaRPr lang="en-US" sz="1400" b="1" dirty="0">
                <a:solidFill>
                  <a:schemeClr val="tx1"/>
                </a:solidFill>
              </a:endParaRPr>
            </a:p>
          </p:txBody>
        </p:sp>
        <p:sp>
          <p:nvSpPr>
            <p:cNvPr id="59" name="Rectangle 58">
              <a:extLst>
                <a:ext uri="{FF2B5EF4-FFF2-40B4-BE49-F238E27FC236}">
                  <a16:creationId xmlns:a16="http://schemas.microsoft.com/office/drawing/2014/main" id="{8639169A-3ADF-D36C-46C4-01E202353308}"/>
                </a:ext>
              </a:extLst>
            </p:cNvPr>
            <p:cNvSpPr/>
            <p:nvPr/>
          </p:nvSpPr>
          <p:spPr>
            <a:xfrm>
              <a:off x="1958998" y="3212423"/>
              <a:ext cx="1342476"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آذربایجان‌غربی</a:t>
              </a:r>
              <a:endParaRPr lang="en-US" sz="1400" b="1" dirty="0">
                <a:solidFill>
                  <a:schemeClr val="tx1"/>
                </a:solidFill>
              </a:endParaRPr>
            </a:p>
          </p:txBody>
        </p:sp>
        <p:sp>
          <p:nvSpPr>
            <p:cNvPr id="60" name="Rectangle 59">
              <a:extLst>
                <a:ext uri="{FF2B5EF4-FFF2-40B4-BE49-F238E27FC236}">
                  <a16:creationId xmlns:a16="http://schemas.microsoft.com/office/drawing/2014/main" id="{DC0E7816-25AB-72F3-8482-F6AA11A317FA}"/>
                </a:ext>
              </a:extLst>
            </p:cNvPr>
            <p:cNvSpPr/>
            <p:nvPr/>
          </p:nvSpPr>
          <p:spPr>
            <a:xfrm>
              <a:off x="2075067" y="381603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اصفهان</a:t>
              </a:r>
              <a:endParaRPr lang="en-US" sz="1400" b="1" dirty="0">
                <a:solidFill>
                  <a:schemeClr val="tx1"/>
                </a:solidFill>
              </a:endParaRPr>
            </a:p>
          </p:txBody>
        </p:sp>
        <p:sp>
          <p:nvSpPr>
            <p:cNvPr id="61" name="Rectangle 60">
              <a:extLst>
                <a:ext uri="{FF2B5EF4-FFF2-40B4-BE49-F238E27FC236}">
                  <a16:creationId xmlns:a16="http://schemas.microsoft.com/office/drawing/2014/main" id="{D502F06C-257B-74A0-2A94-EBD0746ECD63}"/>
                </a:ext>
              </a:extLst>
            </p:cNvPr>
            <p:cNvSpPr/>
            <p:nvPr/>
          </p:nvSpPr>
          <p:spPr>
            <a:xfrm>
              <a:off x="2075067" y="4379172"/>
              <a:ext cx="1110338"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کردستان</a:t>
              </a:r>
              <a:endParaRPr lang="en-US" sz="1400" b="1" dirty="0">
                <a:solidFill>
                  <a:schemeClr val="tx1"/>
                </a:solidFill>
              </a:endParaRPr>
            </a:p>
          </p:txBody>
        </p:sp>
        <p:sp>
          <p:nvSpPr>
            <p:cNvPr id="62" name="Rectangle 61">
              <a:extLst>
                <a:ext uri="{FF2B5EF4-FFF2-40B4-BE49-F238E27FC236}">
                  <a16:creationId xmlns:a16="http://schemas.microsoft.com/office/drawing/2014/main" id="{4C841187-D700-9964-B5FF-2CA50DD69A63}"/>
                </a:ext>
              </a:extLst>
            </p:cNvPr>
            <p:cNvSpPr/>
            <p:nvPr/>
          </p:nvSpPr>
          <p:spPr>
            <a:xfrm>
              <a:off x="1958998" y="5019966"/>
              <a:ext cx="1342476"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خراسان‌جنوبی</a:t>
              </a:r>
              <a:endParaRPr lang="en-US" sz="1400" b="1" dirty="0">
                <a:solidFill>
                  <a:schemeClr val="tx1"/>
                </a:solidFill>
              </a:endParaRPr>
            </a:p>
          </p:txBody>
        </p:sp>
      </p:grpSp>
      <p:pic>
        <p:nvPicPr>
          <p:cNvPr id="9" name="Picture 8">
            <a:extLst>
              <a:ext uri="{FF2B5EF4-FFF2-40B4-BE49-F238E27FC236}">
                <a16:creationId xmlns:a16="http://schemas.microsoft.com/office/drawing/2014/main" id="{46AA028C-E515-4187-C559-28DC4015F52A}"/>
              </a:ext>
            </a:extLst>
          </p:cNvPr>
          <p:cNvPicPr>
            <a:picLocks noChangeAspect="1"/>
          </p:cNvPicPr>
          <p:nvPr/>
        </p:nvPicPr>
        <p:blipFill>
          <a:blip r:embed="rId4">
            <a:extLst>
              <a:ext uri="{28A0092B-C50C-407E-A947-70E740481C1C}">
                <a14:useLocalDpi xmlns:a14="http://schemas.microsoft.com/office/drawing/2010/main" val="0"/>
              </a:ext>
            </a:extLst>
          </a:blip>
          <a:srcRect l="38106" t="21754" r="39482" b="36054"/>
          <a:stretch>
            <a:fillRect/>
          </a:stretch>
        </p:blipFill>
        <p:spPr>
          <a:xfrm>
            <a:off x="8580886" y="1043948"/>
            <a:ext cx="1684708" cy="1784005"/>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4B588C5D-3BF4-6AB7-F4AE-234CEC01210A}"/>
              </a:ext>
            </a:extLst>
          </p:cNvPr>
          <p:cNvPicPr>
            <a:picLocks noChangeAspect="1"/>
          </p:cNvPicPr>
          <p:nvPr/>
        </p:nvPicPr>
        <p:blipFill>
          <a:blip r:embed="rId5">
            <a:extLst>
              <a:ext uri="{28A0092B-C50C-407E-A947-70E740481C1C}">
                <a14:useLocalDpi xmlns:a14="http://schemas.microsoft.com/office/drawing/2010/main" val="0"/>
              </a:ext>
            </a:extLst>
          </a:blip>
          <a:srcRect l="29541" t="23653" r="32347" b="34657"/>
          <a:stretch>
            <a:fillRect/>
          </a:stretch>
        </p:blipFill>
        <p:spPr>
          <a:xfrm>
            <a:off x="8240973" y="3845047"/>
            <a:ext cx="2381406" cy="1465307"/>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ADA72E11-CD78-8140-70F5-3E43812B9F18}"/>
              </a:ext>
            </a:extLst>
          </p:cNvPr>
          <p:cNvSpPr txBox="1"/>
          <p:nvPr/>
        </p:nvSpPr>
        <p:spPr>
          <a:xfrm>
            <a:off x="10727395" y="502054"/>
            <a:ext cx="1465006"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2745172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54B9B-C8B6-B44E-89F0-6A1514790364}"/>
            </a:ext>
          </a:extLst>
        </p:cNvPr>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0EE338F9-FCD8-C103-3427-3D9C635AD7E7}"/>
              </a:ext>
            </a:extLst>
          </p:cNvPr>
          <p:cNvSpPr/>
          <p:nvPr/>
        </p:nvSpPr>
        <p:spPr>
          <a:xfrm rot="10800000" flipH="1">
            <a:off x="158618" y="359225"/>
            <a:ext cx="10717448" cy="6316827"/>
          </a:xfrm>
          <a:prstGeom prst="snip1Rect">
            <a:avLst>
              <a:gd name="adj" fmla="val 11296"/>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62E5398-C9EB-E893-A7CE-AD7AF42AFFC4}"/>
              </a:ext>
            </a:extLst>
          </p:cNvPr>
          <p:cNvSpPr/>
          <p:nvPr/>
        </p:nvSpPr>
        <p:spPr>
          <a:xfrm>
            <a:off x="158619" y="181946"/>
            <a:ext cx="11896532" cy="97972"/>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EBA35E7-7AAC-847F-FF1C-E4C058A84BFD}"/>
              </a:ext>
            </a:extLst>
          </p:cNvPr>
          <p:cNvSpPr txBox="1"/>
          <p:nvPr/>
        </p:nvSpPr>
        <p:spPr>
          <a:xfrm>
            <a:off x="6508955" y="1791476"/>
            <a:ext cx="4019083" cy="2966197"/>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در گذشته‌های دور، کدام پهنه‌های زمین‌شناسی ایران در برخی مناطق، دارای محیط‌های باتلاقی با اکسیژن اندک، همراه با پوشش‌گیاهی متراکم بوده است؟</a:t>
            </a:r>
          </a:p>
          <a:p>
            <a:pPr marL="285750" indent="-285750" algn="justLow" rtl="1">
              <a:lnSpc>
                <a:spcPct val="150000"/>
              </a:lnSpc>
              <a:buFont typeface="Arial" panose="020B0604020202020204" pitchFamily="34" charset="0"/>
              <a:buChar char="•"/>
            </a:pPr>
            <a:r>
              <a:rPr lang="fa-IR" dirty="0"/>
              <a:t>این ویژگی منجر به تشکیل چه ذخایری شده است؟</a:t>
            </a:r>
          </a:p>
        </p:txBody>
      </p:sp>
      <p:grpSp>
        <p:nvGrpSpPr>
          <p:cNvPr id="4" name="Group 3">
            <a:extLst>
              <a:ext uri="{FF2B5EF4-FFF2-40B4-BE49-F238E27FC236}">
                <a16:creationId xmlns:a16="http://schemas.microsoft.com/office/drawing/2014/main" id="{B5F64F6D-1706-5F40-ABC6-C198915180B3}"/>
              </a:ext>
            </a:extLst>
          </p:cNvPr>
          <p:cNvGrpSpPr/>
          <p:nvPr/>
        </p:nvGrpSpPr>
        <p:grpSpPr>
          <a:xfrm>
            <a:off x="10955373" y="359226"/>
            <a:ext cx="1124664" cy="5640358"/>
            <a:chOff x="10908718" y="359226"/>
            <a:chExt cx="1124664" cy="5696340"/>
          </a:xfrm>
        </p:grpSpPr>
        <p:pic>
          <p:nvPicPr>
            <p:cNvPr id="7" name="Picture 6">
              <a:extLst>
                <a:ext uri="{FF2B5EF4-FFF2-40B4-BE49-F238E27FC236}">
                  <a16:creationId xmlns:a16="http://schemas.microsoft.com/office/drawing/2014/main" id="{E9A17DB7-3A57-7E12-8321-CC076FDE1156}"/>
                </a:ext>
              </a:extLst>
            </p:cNvPr>
            <p:cNvPicPr>
              <a:picLocks noChangeAspect="1"/>
            </p:cNvPicPr>
            <p:nvPr/>
          </p:nvPicPr>
          <p:blipFill>
            <a:blip r:embed="rId2">
              <a:extLst>
                <a:ext uri="{28A0092B-C50C-407E-A947-70E740481C1C}">
                  <a14:useLocalDpi xmlns:a14="http://schemas.microsoft.com/office/drawing/2010/main" val="0"/>
                </a:ext>
              </a:extLst>
            </a:blip>
            <a:srcRect l="67653" t="27675" r="26454" b="16689"/>
            <a:stretch>
              <a:fillRect/>
            </a:stretch>
          </p:blipFill>
          <p:spPr>
            <a:xfrm>
              <a:off x="10908718" y="359226"/>
              <a:ext cx="1124664" cy="5696340"/>
            </a:xfrm>
            <a:prstGeom prst="rect">
              <a:avLst/>
            </a:prstGeom>
          </p:spPr>
        </p:pic>
        <p:sp>
          <p:nvSpPr>
            <p:cNvPr id="8" name="Rectangle 7">
              <a:extLst>
                <a:ext uri="{FF2B5EF4-FFF2-40B4-BE49-F238E27FC236}">
                  <a16:creationId xmlns:a16="http://schemas.microsoft.com/office/drawing/2014/main" id="{BF59BB97-67A4-2F05-F303-DADFE5EF72AE}"/>
                </a:ext>
              </a:extLst>
            </p:cNvPr>
            <p:cNvSpPr/>
            <p:nvPr/>
          </p:nvSpPr>
          <p:spPr>
            <a:xfrm>
              <a:off x="10978193" y="419058"/>
              <a:ext cx="966050" cy="7667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rgbClr val="E32F74"/>
                  </a:solidFill>
                </a:rPr>
                <a:t>فعالیت</a:t>
              </a:r>
            </a:p>
            <a:p>
              <a:pPr algn="ctr" rtl="1">
                <a:lnSpc>
                  <a:spcPct val="150000"/>
                </a:lnSpc>
              </a:pPr>
              <a:r>
                <a:rPr lang="fa-IR" sz="1400" b="1" dirty="0">
                  <a:solidFill>
                    <a:srgbClr val="E32F74"/>
                  </a:solidFill>
                </a:rPr>
                <a:t>تکمیلی</a:t>
              </a:r>
              <a:endParaRPr lang="en-US" sz="1400" b="1" dirty="0">
                <a:solidFill>
                  <a:srgbClr val="E32F74"/>
                </a:solidFill>
              </a:endParaRPr>
            </a:p>
          </p:txBody>
        </p:sp>
      </p:grpSp>
      <p:pic>
        <p:nvPicPr>
          <p:cNvPr id="9" name="Picture 8">
            <a:extLst>
              <a:ext uri="{FF2B5EF4-FFF2-40B4-BE49-F238E27FC236}">
                <a16:creationId xmlns:a16="http://schemas.microsoft.com/office/drawing/2014/main" id="{084867E3-35EA-DCB2-28A3-F9247736D89C}"/>
              </a:ext>
            </a:extLst>
          </p:cNvPr>
          <p:cNvPicPr>
            <a:picLocks noChangeAspect="1"/>
          </p:cNvPicPr>
          <p:nvPr/>
        </p:nvPicPr>
        <p:blipFill>
          <a:blip r:embed="rId3"/>
          <a:stretch>
            <a:fillRect/>
          </a:stretch>
        </p:blipFill>
        <p:spPr>
          <a:xfrm>
            <a:off x="906799" y="1045137"/>
            <a:ext cx="5189201" cy="4945003"/>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518962B3-DB1F-2FAF-A88C-44A1A230F00D}"/>
              </a:ext>
            </a:extLst>
          </p:cNvPr>
          <p:cNvSpPr txBox="1"/>
          <p:nvPr/>
        </p:nvSpPr>
        <p:spPr>
          <a:xfrm>
            <a:off x="1539550" y="6163819"/>
            <a:ext cx="3296038" cy="338554"/>
          </a:xfrm>
          <a:prstGeom prst="rect">
            <a:avLst/>
          </a:prstGeom>
          <a:noFill/>
        </p:spPr>
        <p:txBody>
          <a:bodyPr wrap="square">
            <a:spAutoFit/>
          </a:bodyPr>
          <a:lstStyle/>
          <a:p>
            <a:pPr algn="r" rtl="1"/>
            <a:r>
              <a:rPr lang="fa-IR" sz="1600" b="1" i="0" u="none" strike="noStrike" baseline="0" dirty="0">
                <a:latin typeface="BMitraBold"/>
              </a:rPr>
              <a:t>نقشه پراکندگی ذخایر زغال‌سنگ ایران</a:t>
            </a:r>
            <a:endParaRPr lang="en-US" sz="1600" dirty="0"/>
          </a:p>
        </p:txBody>
      </p:sp>
    </p:spTree>
    <p:extLst>
      <p:ext uri="{BB962C8B-B14F-4D97-AF65-F5344CB8AC3E}">
        <p14:creationId xmlns:p14="http://schemas.microsoft.com/office/powerpoint/2010/main" val="1701556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54B9B-C8B6-B44E-89F0-6A1514790364}"/>
            </a:ext>
          </a:extLst>
        </p:cNvPr>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0EE338F9-FCD8-C103-3427-3D9C635AD7E7}"/>
              </a:ext>
            </a:extLst>
          </p:cNvPr>
          <p:cNvSpPr/>
          <p:nvPr/>
        </p:nvSpPr>
        <p:spPr>
          <a:xfrm rot="10800000" flipH="1">
            <a:off x="158618" y="359225"/>
            <a:ext cx="10717448" cy="6316827"/>
          </a:xfrm>
          <a:prstGeom prst="snip1Rect">
            <a:avLst>
              <a:gd name="adj" fmla="val 11296"/>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462E5398-C9EB-E893-A7CE-AD7AF42AFFC4}"/>
              </a:ext>
            </a:extLst>
          </p:cNvPr>
          <p:cNvSpPr/>
          <p:nvPr/>
        </p:nvSpPr>
        <p:spPr>
          <a:xfrm>
            <a:off x="158619" y="181946"/>
            <a:ext cx="11896532" cy="97972"/>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EBA35E7-7AAC-847F-FF1C-E4C058A84BFD}"/>
              </a:ext>
            </a:extLst>
          </p:cNvPr>
          <p:cNvSpPr txBox="1"/>
          <p:nvPr/>
        </p:nvSpPr>
        <p:spPr>
          <a:xfrm>
            <a:off x="6449961" y="2239346"/>
            <a:ext cx="4040755" cy="2135200"/>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در چه دوره‌ای چنین شرایطی بر این پهنه‌ها حاکم بوده است؟</a:t>
            </a:r>
          </a:p>
          <a:p>
            <a:pPr marL="285750" indent="-285750" algn="justLow" rtl="1">
              <a:lnSpc>
                <a:spcPct val="150000"/>
              </a:lnSpc>
              <a:buFont typeface="Arial" panose="020B0604020202020204" pitchFamily="34" charset="0"/>
              <a:buChar char="•"/>
            </a:pPr>
            <a:r>
              <a:rPr lang="fa-IR" dirty="0"/>
              <a:t>اگر میان شرایط حاکم بر پهنه‌های زمین‌شناسی مذکور، هم‌زمانی وجود دارد، دلیل آن چیست؟</a:t>
            </a:r>
            <a:endParaRPr lang="en-US" dirty="0"/>
          </a:p>
        </p:txBody>
      </p:sp>
      <p:grpSp>
        <p:nvGrpSpPr>
          <p:cNvPr id="4" name="Group 3">
            <a:extLst>
              <a:ext uri="{FF2B5EF4-FFF2-40B4-BE49-F238E27FC236}">
                <a16:creationId xmlns:a16="http://schemas.microsoft.com/office/drawing/2014/main" id="{B5F64F6D-1706-5F40-ABC6-C198915180B3}"/>
              </a:ext>
            </a:extLst>
          </p:cNvPr>
          <p:cNvGrpSpPr/>
          <p:nvPr/>
        </p:nvGrpSpPr>
        <p:grpSpPr>
          <a:xfrm>
            <a:off x="10955373" y="359226"/>
            <a:ext cx="1124664" cy="5640358"/>
            <a:chOff x="10908718" y="359226"/>
            <a:chExt cx="1124664" cy="5696340"/>
          </a:xfrm>
        </p:grpSpPr>
        <p:pic>
          <p:nvPicPr>
            <p:cNvPr id="7" name="Picture 6">
              <a:extLst>
                <a:ext uri="{FF2B5EF4-FFF2-40B4-BE49-F238E27FC236}">
                  <a16:creationId xmlns:a16="http://schemas.microsoft.com/office/drawing/2014/main" id="{E9A17DB7-3A57-7E12-8321-CC076FDE1156}"/>
                </a:ext>
              </a:extLst>
            </p:cNvPr>
            <p:cNvPicPr>
              <a:picLocks noChangeAspect="1"/>
            </p:cNvPicPr>
            <p:nvPr/>
          </p:nvPicPr>
          <p:blipFill>
            <a:blip r:embed="rId2">
              <a:extLst>
                <a:ext uri="{28A0092B-C50C-407E-A947-70E740481C1C}">
                  <a14:useLocalDpi xmlns:a14="http://schemas.microsoft.com/office/drawing/2010/main" val="0"/>
                </a:ext>
              </a:extLst>
            </a:blip>
            <a:srcRect l="67653" t="27675" r="26454" b="16689"/>
            <a:stretch>
              <a:fillRect/>
            </a:stretch>
          </p:blipFill>
          <p:spPr>
            <a:xfrm>
              <a:off x="10908718" y="359226"/>
              <a:ext cx="1124664" cy="5696340"/>
            </a:xfrm>
            <a:prstGeom prst="rect">
              <a:avLst/>
            </a:prstGeom>
          </p:spPr>
        </p:pic>
        <p:sp>
          <p:nvSpPr>
            <p:cNvPr id="8" name="Rectangle 7">
              <a:extLst>
                <a:ext uri="{FF2B5EF4-FFF2-40B4-BE49-F238E27FC236}">
                  <a16:creationId xmlns:a16="http://schemas.microsoft.com/office/drawing/2014/main" id="{BF59BB97-67A4-2F05-F303-DADFE5EF72AE}"/>
                </a:ext>
              </a:extLst>
            </p:cNvPr>
            <p:cNvSpPr/>
            <p:nvPr/>
          </p:nvSpPr>
          <p:spPr>
            <a:xfrm>
              <a:off x="10988025" y="419058"/>
              <a:ext cx="966050" cy="7667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rgbClr val="E32F74"/>
                  </a:solidFill>
                </a:rPr>
                <a:t>فعالیت</a:t>
              </a:r>
            </a:p>
            <a:p>
              <a:pPr algn="ctr" rtl="1">
                <a:lnSpc>
                  <a:spcPct val="150000"/>
                </a:lnSpc>
              </a:pPr>
              <a:r>
                <a:rPr lang="fa-IR" sz="1400" b="1" dirty="0">
                  <a:solidFill>
                    <a:srgbClr val="E32F74"/>
                  </a:solidFill>
                </a:rPr>
                <a:t>تکمیلی</a:t>
              </a:r>
              <a:endParaRPr lang="en-US" sz="1400" b="1" dirty="0">
                <a:solidFill>
                  <a:srgbClr val="E32F74"/>
                </a:solidFill>
              </a:endParaRPr>
            </a:p>
          </p:txBody>
        </p:sp>
      </p:grpSp>
      <p:pic>
        <p:nvPicPr>
          <p:cNvPr id="9" name="Picture 8">
            <a:extLst>
              <a:ext uri="{FF2B5EF4-FFF2-40B4-BE49-F238E27FC236}">
                <a16:creationId xmlns:a16="http://schemas.microsoft.com/office/drawing/2014/main" id="{2D48E0C8-710B-A461-95A8-08CB90BC420A}"/>
              </a:ext>
            </a:extLst>
          </p:cNvPr>
          <p:cNvPicPr>
            <a:picLocks noChangeAspect="1"/>
          </p:cNvPicPr>
          <p:nvPr/>
        </p:nvPicPr>
        <p:blipFill>
          <a:blip r:embed="rId3"/>
          <a:stretch>
            <a:fillRect/>
          </a:stretch>
        </p:blipFill>
        <p:spPr>
          <a:xfrm>
            <a:off x="970471" y="1049209"/>
            <a:ext cx="5038443" cy="4830978"/>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2F0F5690-DC30-3BEB-B944-735AC3DBAC8E}"/>
              </a:ext>
            </a:extLst>
          </p:cNvPr>
          <p:cNvSpPr txBox="1"/>
          <p:nvPr/>
        </p:nvSpPr>
        <p:spPr>
          <a:xfrm>
            <a:off x="1557437" y="6168541"/>
            <a:ext cx="3455434" cy="338554"/>
          </a:xfrm>
          <a:prstGeom prst="rect">
            <a:avLst/>
          </a:prstGeom>
          <a:noFill/>
        </p:spPr>
        <p:txBody>
          <a:bodyPr wrap="square">
            <a:spAutoFit/>
          </a:bodyPr>
          <a:lstStyle/>
          <a:p>
            <a:pPr algn="r" rtl="1"/>
            <a:r>
              <a:rPr lang="fa-IR" sz="1600" b="1" i="0" u="none" strike="noStrike" baseline="0" dirty="0">
                <a:latin typeface="BMitraBold"/>
              </a:rPr>
              <a:t>نقشه پراکندگی ذخایر مس و آهن ایران</a:t>
            </a:r>
            <a:endParaRPr lang="en-US" sz="1600" dirty="0"/>
          </a:p>
        </p:txBody>
      </p:sp>
    </p:spTree>
    <p:extLst>
      <p:ext uri="{BB962C8B-B14F-4D97-AF65-F5344CB8AC3E}">
        <p14:creationId xmlns:p14="http://schemas.microsoft.com/office/powerpoint/2010/main" val="25891240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EABA96B5-9394-6F29-07ED-45D1360F019A}"/>
              </a:ext>
            </a:extLst>
          </p:cNvPr>
          <p:cNvSpPr/>
          <p:nvPr/>
        </p:nvSpPr>
        <p:spPr>
          <a:xfrm>
            <a:off x="254000" y="851634"/>
            <a:ext cx="11773159" cy="1719692"/>
          </a:xfrm>
          <a:prstGeom prst="round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632DCBC-02CF-71F4-0924-E7DA2AAFF152}"/>
              </a:ext>
            </a:extLst>
          </p:cNvPr>
          <p:cNvSpPr txBox="1"/>
          <p:nvPr/>
        </p:nvSpPr>
        <p:spPr>
          <a:xfrm>
            <a:off x="386700" y="851634"/>
            <a:ext cx="11504645" cy="1719702"/>
          </a:xfrm>
          <a:prstGeom prst="rect">
            <a:avLst/>
          </a:prstGeom>
          <a:noFill/>
        </p:spPr>
        <p:txBody>
          <a:bodyPr wrap="square">
            <a:spAutoFit/>
          </a:bodyPr>
          <a:lstStyle/>
          <a:p>
            <a:pPr algn="justLow" rtl="1">
              <a:lnSpc>
                <a:spcPct val="150000"/>
              </a:lnSpc>
            </a:pPr>
            <a:r>
              <a:rPr lang="fa-IR" sz="1800" b="0" i="0" u="none" strike="noStrike" baseline="0" dirty="0">
                <a:latin typeface="BMitra"/>
              </a:rPr>
              <a:t>حفاری </a:t>
            </a:r>
            <a:r>
              <a:rPr lang="fa-IR" sz="1800" b="0" i="0" u="none" strike="noStrike" baseline="0" dirty="0">
                <a:solidFill>
                  <a:srgbClr val="C00000"/>
                </a:solidFill>
                <a:latin typeface="BMitra"/>
              </a:rPr>
              <a:t>اولین چاه نفت خاورمیانه </a:t>
            </a:r>
            <a:r>
              <a:rPr lang="fa-IR" sz="1800" b="0" i="0" u="none" strike="noStrike" baseline="0" dirty="0">
                <a:latin typeface="BMitra"/>
              </a:rPr>
              <a:t>از سال 1286 ه. ش در </a:t>
            </a:r>
            <a:r>
              <a:rPr lang="fa-IR" sz="1800" b="0" i="0" u="none" strike="noStrike" baseline="0" dirty="0">
                <a:solidFill>
                  <a:srgbClr val="C00000"/>
                </a:solidFill>
                <a:latin typeface="BMitra"/>
              </a:rPr>
              <a:t>شهر مسجد سلیمان</a:t>
            </a:r>
            <a:r>
              <a:rPr lang="fa-IR" dirty="0">
                <a:solidFill>
                  <a:srgbClr val="C00000"/>
                </a:solidFill>
                <a:latin typeface="BMitra"/>
              </a:rPr>
              <a:t> </a:t>
            </a:r>
            <a:r>
              <a:rPr lang="fa-IR" dirty="0">
                <a:latin typeface="BMitra"/>
              </a:rPr>
              <a:t>استان خوزستان در منطقه‌ای به نام میدان </a:t>
            </a:r>
            <a:r>
              <a:rPr lang="fa-IR" dirty="0">
                <a:solidFill>
                  <a:srgbClr val="C00000"/>
                </a:solidFill>
                <a:latin typeface="BMitra"/>
              </a:rPr>
              <a:t>«نفتون» </a:t>
            </a:r>
            <a:r>
              <a:rPr lang="fa-IR" sz="1800" b="0" i="0" u="none" strike="noStrike" baseline="0" dirty="0">
                <a:latin typeface="BMitra"/>
              </a:rPr>
              <a:t>آغاز شد و در 5 خرداد 1287 ه.ش به نفت رسید. این چاه 360 متر عمق داشت که روزانه 36000 لیتر نفت از</a:t>
            </a:r>
            <a:r>
              <a:rPr lang="fa-IR" dirty="0">
                <a:latin typeface="BMitra"/>
              </a:rPr>
              <a:t> آن استخراج می‌شد. این چاه به </a:t>
            </a:r>
            <a:r>
              <a:rPr lang="fa-IR" dirty="0">
                <a:solidFill>
                  <a:srgbClr val="C00000"/>
                </a:solidFill>
                <a:latin typeface="BMitra"/>
              </a:rPr>
              <a:t>«چاه شماره یک» </a:t>
            </a:r>
            <a:r>
              <a:rPr lang="fa-IR" sz="1800" b="0" i="0" u="none" strike="noStrike" baseline="0" dirty="0">
                <a:latin typeface="BMitra"/>
              </a:rPr>
              <a:t>معروف است و هم‌اکنون در شهر مسجد سلیمان به صورت موزه، تحت نظارت شرکت ملی مناطق نفت‌خیز جنوب قرار دارد.</a:t>
            </a:r>
            <a:endParaRPr lang="en-US" dirty="0"/>
          </a:p>
        </p:txBody>
      </p:sp>
      <p:sp>
        <p:nvSpPr>
          <p:cNvPr id="5" name="TextBox 4">
            <a:extLst>
              <a:ext uri="{FF2B5EF4-FFF2-40B4-BE49-F238E27FC236}">
                <a16:creationId xmlns:a16="http://schemas.microsoft.com/office/drawing/2014/main" id="{06FBD952-6D48-39A3-2C8E-72305E5BE2CB}"/>
              </a:ext>
            </a:extLst>
          </p:cNvPr>
          <p:cNvSpPr txBox="1"/>
          <p:nvPr/>
        </p:nvSpPr>
        <p:spPr>
          <a:xfrm>
            <a:off x="9080501" y="170740"/>
            <a:ext cx="2857499" cy="461665"/>
          </a:xfrm>
          <a:prstGeom prst="rect">
            <a:avLst/>
          </a:prstGeom>
          <a:noFill/>
        </p:spPr>
        <p:txBody>
          <a:bodyPr wrap="square">
            <a:spAutoFit/>
          </a:bodyPr>
          <a:lstStyle/>
          <a:p>
            <a:pPr algn="r" rtl="1"/>
            <a:r>
              <a:rPr lang="fa-IR" sz="2400" b="1" i="0" u="none" strike="noStrike" baseline="0" dirty="0">
                <a:solidFill>
                  <a:srgbClr val="F099C0"/>
                </a:solidFill>
                <a:latin typeface="BMitraBold"/>
              </a:rPr>
              <a:t>ذخایر نفت و گاز ایران</a:t>
            </a:r>
            <a:endParaRPr lang="en-US" sz="2400" dirty="0">
              <a:solidFill>
                <a:srgbClr val="F099C0"/>
              </a:solidFill>
            </a:endParaRPr>
          </a:p>
        </p:txBody>
      </p:sp>
      <p:cxnSp>
        <p:nvCxnSpPr>
          <p:cNvPr id="6" name="Straight Connector 5">
            <a:extLst>
              <a:ext uri="{FF2B5EF4-FFF2-40B4-BE49-F238E27FC236}">
                <a16:creationId xmlns:a16="http://schemas.microsoft.com/office/drawing/2014/main" id="{6019B03F-97AB-7FC7-C2DA-32307CB29A0F}"/>
              </a:ext>
            </a:extLst>
          </p:cNvPr>
          <p:cNvCxnSpPr>
            <a:cxnSpLocks/>
          </p:cNvCxnSpPr>
          <p:nvPr/>
        </p:nvCxnSpPr>
        <p:spPr>
          <a:xfrm>
            <a:off x="254000" y="632405"/>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pic>
        <p:nvPicPr>
          <p:cNvPr id="8" name="Picture 7">
            <a:extLst>
              <a:ext uri="{FF2B5EF4-FFF2-40B4-BE49-F238E27FC236}">
                <a16:creationId xmlns:a16="http://schemas.microsoft.com/office/drawing/2014/main" id="{33832835-AAB7-6E1E-5DEF-B1050BD5C867}"/>
              </a:ext>
            </a:extLst>
          </p:cNvPr>
          <p:cNvPicPr>
            <a:picLocks noChangeAspect="1"/>
          </p:cNvPicPr>
          <p:nvPr/>
        </p:nvPicPr>
        <p:blipFill>
          <a:blip r:embed="rId2"/>
          <a:stretch>
            <a:fillRect/>
          </a:stretch>
        </p:blipFill>
        <p:spPr>
          <a:xfrm>
            <a:off x="6876380" y="2939096"/>
            <a:ext cx="4408239" cy="3286499"/>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27286CFD-1580-6B06-9C31-3563D4510B85}"/>
              </a:ext>
            </a:extLst>
          </p:cNvPr>
          <p:cNvSpPr txBox="1"/>
          <p:nvPr/>
        </p:nvSpPr>
        <p:spPr>
          <a:xfrm>
            <a:off x="7315849" y="6331256"/>
            <a:ext cx="3529303" cy="430887"/>
          </a:xfrm>
          <a:prstGeom prst="rect">
            <a:avLst/>
          </a:prstGeom>
          <a:noFill/>
        </p:spPr>
        <p:txBody>
          <a:bodyPr wrap="square">
            <a:spAutoFit/>
          </a:bodyPr>
          <a:lstStyle/>
          <a:p>
            <a:pPr algn="justLow" rtl="1">
              <a:lnSpc>
                <a:spcPct val="150000"/>
              </a:lnSpc>
            </a:pPr>
            <a:r>
              <a:rPr lang="fa-IR" sz="1600" b="0" i="0" u="none" strike="noStrike" baseline="0" dirty="0">
                <a:solidFill>
                  <a:srgbClr val="008C40"/>
                </a:solidFill>
                <a:latin typeface="BMitra"/>
              </a:rPr>
              <a:t>شکل9_7_اولین حفاري چاه نفت در ایران</a:t>
            </a:r>
            <a:endParaRPr lang="en-US" sz="1600" dirty="0">
              <a:solidFill>
                <a:srgbClr val="008C40"/>
              </a:solidFill>
            </a:endParaRPr>
          </a:p>
        </p:txBody>
      </p:sp>
      <p:pic>
        <p:nvPicPr>
          <p:cNvPr id="12" name="Picture 11">
            <a:extLst>
              <a:ext uri="{FF2B5EF4-FFF2-40B4-BE49-F238E27FC236}">
                <a16:creationId xmlns:a16="http://schemas.microsoft.com/office/drawing/2014/main" id="{880C06EC-B0E6-B3BA-D0C4-E2B6588B9C3E}"/>
              </a:ext>
            </a:extLst>
          </p:cNvPr>
          <p:cNvPicPr>
            <a:picLocks noChangeAspect="1"/>
          </p:cNvPicPr>
          <p:nvPr/>
        </p:nvPicPr>
        <p:blipFill>
          <a:blip r:embed="rId3"/>
          <a:stretch>
            <a:fillRect/>
          </a:stretch>
        </p:blipFill>
        <p:spPr>
          <a:xfrm>
            <a:off x="880825" y="2939096"/>
            <a:ext cx="4434796" cy="3286499"/>
          </a:xfrm>
          <a:prstGeom prst="rect">
            <a:avLst/>
          </a:prstGeom>
          <a:ln>
            <a:noFill/>
          </a:ln>
          <a:effectLst>
            <a:outerShdw blurRad="190500" algn="tl" rotWithShape="0">
              <a:srgbClr val="000000">
                <a:alpha val="70000"/>
              </a:srgbClr>
            </a:outerShdw>
          </a:effectLst>
        </p:spPr>
      </p:pic>
      <p:sp>
        <p:nvSpPr>
          <p:cNvPr id="14" name="TextBox 13">
            <a:extLst>
              <a:ext uri="{FF2B5EF4-FFF2-40B4-BE49-F238E27FC236}">
                <a16:creationId xmlns:a16="http://schemas.microsoft.com/office/drawing/2014/main" id="{F78C2110-7999-54BF-813A-B0BD08C3C65E}"/>
              </a:ext>
            </a:extLst>
          </p:cNvPr>
          <p:cNvSpPr txBox="1"/>
          <p:nvPr/>
        </p:nvSpPr>
        <p:spPr>
          <a:xfrm>
            <a:off x="1226267" y="6423589"/>
            <a:ext cx="3631940"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10_7_چاه شماره یک مسجد سلیمان</a:t>
            </a:r>
            <a:endParaRPr lang="en-US" sz="1600" dirty="0">
              <a:solidFill>
                <a:srgbClr val="008C40"/>
              </a:solidFill>
            </a:endParaRPr>
          </a:p>
        </p:txBody>
      </p:sp>
    </p:spTree>
    <p:extLst>
      <p:ext uri="{BB962C8B-B14F-4D97-AF65-F5344CB8AC3E}">
        <p14:creationId xmlns:p14="http://schemas.microsoft.com/office/powerpoint/2010/main" val="2704155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F756AEC-B2F4-CEA6-0974-798407CBED56}"/>
              </a:ext>
            </a:extLst>
          </p:cNvPr>
          <p:cNvSpPr/>
          <p:nvPr/>
        </p:nvSpPr>
        <p:spPr>
          <a:xfrm>
            <a:off x="5421086" y="905070"/>
            <a:ext cx="6400800" cy="4823926"/>
          </a:xfrm>
          <a:prstGeom prst="roundRect">
            <a:avLst/>
          </a:prstGeom>
          <a:solidFill>
            <a:srgbClr val="E820C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C72F36-EE49-B3FF-AEC3-F87A11B78F25}"/>
              </a:ext>
            </a:extLst>
          </p:cNvPr>
          <p:cNvSpPr txBox="1"/>
          <p:nvPr/>
        </p:nvSpPr>
        <p:spPr>
          <a:xfrm>
            <a:off x="5549382" y="1202705"/>
            <a:ext cx="6097554" cy="4212692"/>
          </a:xfrm>
          <a:prstGeom prst="rect">
            <a:avLst/>
          </a:prstGeom>
          <a:noFill/>
        </p:spPr>
        <p:txBody>
          <a:bodyPr wrap="square">
            <a:spAutoFit/>
          </a:bodyPr>
          <a:lstStyle/>
          <a:p>
            <a:pPr algn="justLow" rtl="1">
              <a:lnSpc>
                <a:spcPct val="150000"/>
              </a:lnSpc>
            </a:pPr>
            <a:r>
              <a:rPr lang="fa-IR" sz="1800" b="0" i="0" u="none" strike="noStrike" baseline="0" dirty="0">
                <a:solidFill>
                  <a:schemeClr val="bg1"/>
                </a:solidFill>
                <a:latin typeface="BMitra"/>
              </a:rPr>
              <a:t>ذخایر‌نفت ایران به‌طور عمده </a:t>
            </a:r>
            <a:r>
              <a:rPr lang="fa-IR" sz="1800" b="0" i="0" u="none" strike="noStrike" baseline="0" dirty="0">
                <a:solidFill>
                  <a:srgbClr val="FFFF00"/>
                </a:solidFill>
                <a:latin typeface="BMitra"/>
              </a:rPr>
              <a:t>در لایه‌های سنگ‌آهک </a:t>
            </a:r>
            <a:r>
              <a:rPr lang="fa-IR" sz="1800" b="0" i="0" u="none" strike="noStrike" baseline="0" dirty="0">
                <a:solidFill>
                  <a:schemeClr val="bg1"/>
                </a:solidFill>
                <a:latin typeface="BMitra"/>
              </a:rPr>
              <a:t>قرار دارند. برخی از میدان‌های</a:t>
            </a:r>
            <a:r>
              <a:rPr lang="fa-IR" dirty="0">
                <a:solidFill>
                  <a:schemeClr val="bg1"/>
                </a:solidFill>
                <a:latin typeface="BMitra"/>
              </a:rPr>
              <a:t> </a:t>
            </a:r>
            <a:r>
              <a:rPr lang="fa-IR" sz="1800" b="0" i="0" u="none" strike="noStrike" baseline="0" dirty="0">
                <a:solidFill>
                  <a:schemeClr val="bg1"/>
                </a:solidFill>
                <a:latin typeface="BMitra"/>
              </a:rPr>
              <a:t>مهم نفت ایران در جدول صفحه بعد ارائه شده است. ایران با دارا بودن حدود </a:t>
            </a:r>
            <a:r>
              <a:rPr lang="fa-IR" sz="1800" b="0" i="0" u="none" strike="noStrike" baseline="0" dirty="0">
                <a:solidFill>
                  <a:srgbClr val="FFFF00"/>
                </a:solidFill>
                <a:latin typeface="BMitra"/>
              </a:rPr>
              <a:t>10 درصد از نفت جهان</a:t>
            </a:r>
            <a:r>
              <a:rPr lang="fa-IR" sz="1800" b="0" i="0" u="none" strike="noStrike" baseline="0" dirty="0">
                <a:solidFill>
                  <a:schemeClr val="bg1"/>
                </a:solidFill>
                <a:latin typeface="BMitra"/>
              </a:rPr>
              <a:t>، در رده </a:t>
            </a:r>
            <a:r>
              <a:rPr lang="fa-IR" sz="1800" b="0" i="0" u="none" strike="noStrike" baseline="0" dirty="0">
                <a:solidFill>
                  <a:srgbClr val="FFFF00"/>
                </a:solidFill>
                <a:latin typeface="BMitra"/>
              </a:rPr>
              <a:t>چهارم</a:t>
            </a:r>
            <a:r>
              <a:rPr lang="fa-IR" sz="1800" b="0" i="0" u="none" strike="noStrike" baseline="0" dirty="0">
                <a:solidFill>
                  <a:schemeClr val="bg1"/>
                </a:solidFill>
                <a:latin typeface="BMitra"/>
              </a:rPr>
              <a:t> و از نظر </a:t>
            </a:r>
            <a:r>
              <a:rPr lang="fa-IR" sz="1800" b="0" i="0" u="none" strike="noStrike" baseline="0" dirty="0">
                <a:solidFill>
                  <a:srgbClr val="FFFF00"/>
                </a:solidFill>
                <a:latin typeface="BMitra"/>
              </a:rPr>
              <a:t>ذخایرگاز، در رده دوم </a:t>
            </a:r>
            <a:r>
              <a:rPr lang="fa-IR" sz="1800" b="0" i="0" u="none" strike="noStrike" baseline="0" dirty="0">
                <a:solidFill>
                  <a:schemeClr val="bg1"/>
                </a:solidFill>
                <a:latin typeface="BMitra"/>
              </a:rPr>
              <a:t>جهان قرار دارد.</a:t>
            </a:r>
          </a:p>
          <a:p>
            <a:pPr algn="justLow" rtl="1">
              <a:lnSpc>
                <a:spcPct val="150000"/>
              </a:lnSpc>
            </a:pPr>
            <a:r>
              <a:rPr lang="fa-IR" sz="1800" b="0" i="0" u="none" strike="noStrike" baseline="0" dirty="0">
                <a:solidFill>
                  <a:schemeClr val="bg1"/>
                </a:solidFill>
                <a:latin typeface="BMitra"/>
              </a:rPr>
              <a:t>ذخایر نفت و گاز ایران به طور عمده درجنوب و غرب (منطقه</a:t>
            </a:r>
            <a:r>
              <a:rPr lang="fa-IR" dirty="0">
                <a:solidFill>
                  <a:schemeClr val="bg1"/>
                </a:solidFill>
                <a:latin typeface="BMitra"/>
              </a:rPr>
              <a:t>‌</a:t>
            </a:r>
            <a:r>
              <a:rPr lang="fa-IR" sz="1800" b="0" i="0" u="none" strike="noStrike" baseline="0" dirty="0">
                <a:solidFill>
                  <a:schemeClr val="bg1"/>
                </a:solidFill>
                <a:latin typeface="BMitra"/>
              </a:rPr>
              <a:t>زاگرس و خلیج‌فارس</a:t>
            </a:r>
            <a:r>
              <a:rPr lang="fa-IR" dirty="0">
                <a:solidFill>
                  <a:schemeClr val="bg1"/>
                </a:solidFill>
                <a:latin typeface="BMitra"/>
              </a:rPr>
              <a:t>) </a:t>
            </a:r>
            <a:r>
              <a:rPr lang="fa-IR" sz="1800" b="0" i="0" u="none" strike="noStrike" baseline="0" dirty="0">
                <a:solidFill>
                  <a:schemeClr val="bg1"/>
                </a:solidFill>
                <a:latin typeface="BMitra"/>
              </a:rPr>
              <a:t>و در شمال (دریای‌خزر</a:t>
            </a:r>
            <a:r>
              <a:rPr lang="fa-IR" dirty="0">
                <a:solidFill>
                  <a:schemeClr val="bg1"/>
                </a:solidFill>
                <a:latin typeface="BMitra"/>
              </a:rPr>
              <a:t>)</a:t>
            </a:r>
            <a:r>
              <a:rPr lang="fa-IR" sz="1800" b="0" i="0" u="none" strike="noStrike" baseline="0" dirty="0">
                <a:solidFill>
                  <a:schemeClr val="bg1"/>
                </a:solidFill>
                <a:latin typeface="BMitra"/>
              </a:rPr>
              <a:t> قراردارند. ذخایر‌گاز خانگیران‌سرخس در شمال‌شرق نیز، از ذخایر مهم هیدروکربن ایران است. </a:t>
            </a:r>
            <a:r>
              <a:rPr lang="fa-IR" sz="1800" b="0" i="0" u="none" strike="noStrike" baseline="0" dirty="0">
                <a:solidFill>
                  <a:srgbClr val="FFFF00"/>
                </a:solidFill>
                <a:latin typeface="BMitra"/>
              </a:rPr>
              <a:t>بزرگ‌ترین میدان نفتی ایران، میدان اهواز </a:t>
            </a:r>
            <a:r>
              <a:rPr lang="fa-IR" sz="1800" b="0" i="0" u="none" strike="noStrike" baseline="0" dirty="0">
                <a:solidFill>
                  <a:schemeClr val="bg1"/>
                </a:solidFill>
                <a:latin typeface="BMitra"/>
              </a:rPr>
              <a:t>است که سومین میدان نفتی عظیم جهان محسوب می‌شود. همچنین </a:t>
            </a:r>
            <a:r>
              <a:rPr lang="fa-IR" sz="1800" b="0" i="0" u="none" strike="noStrike" baseline="0" dirty="0">
                <a:solidFill>
                  <a:srgbClr val="FFFF00"/>
                </a:solidFill>
                <a:latin typeface="BMitra"/>
              </a:rPr>
              <a:t>میدان‌گازی پارس‌جنوبی</a:t>
            </a:r>
            <a:r>
              <a:rPr lang="fa-IR" dirty="0">
                <a:solidFill>
                  <a:srgbClr val="FFFF00"/>
                </a:solidFill>
                <a:latin typeface="BMitra"/>
              </a:rPr>
              <a:t> </a:t>
            </a:r>
            <a:r>
              <a:rPr lang="fa-IR" sz="1800" b="0" i="0" u="none" strike="noStrike" baseline="0" dirty="0">
                <a:solidFill>
                  <a:srgbClr val="FFFF00"/>
                </a:solidFill>
                <a:latin typeface="BMitra"/>
              </a:rPr>
              <a:t>بزرگ‌ترین میدان‌گازی ایران و جهان </a:t>
            </a:r>
            <a:r>
              <a:rPr lang="fa-IR" sz="1800" b="0" i="0" u="none" strike="noStrike" baseline="0" dirty="0">
                <a:solidFill>
                  <a:schemeClr val="bg1"/>
                </a:solidFill>
                <a:latin typeface="BMitra"/>
              </a:rPr>
              <a:t>است.</a:t>
            </a:r>
            <a:endParaRPr lang="en-US" dirty="0">
              <a:solidFill>
                <a:schemeClr val="bg1"/>
              </a:solidFill>
            </a:endParaRPr>
          </a:p>
        </p:txBody>
      </p:sp>
      <p:pic>
        <p:nvPicPr>
          <p:cNvPr id="7" name="Picture 6">
            <a:extLst>
              <a:ext uri="{FF2B5EF4-FFF2-40B4-BE49-F238E27FC236}">
                <a16:creationId xmlns:a16="http://schemas.microsoft.com/office/drawing/2014/main" id="{458813D2-1372-807A-A9AE-6364D28142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14" y="3668486"/>
            <a:ext cx="4632054" cy="2816289"/>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25E2D754-15EF-FF45-291F-A76318685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696" y="774441"/>
            <a:ext cx="4643472" cy="233731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70464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F0874090-75E5-BF9D-2072-DE5B6C7217C0}"/>
              </a:ext>
            </a:extLst>
          </p:cNvPr>
          <p:cNvSpPr/>
          <p:nvPr/>
        </p:nvSpPr>
        <p:spPr>
          <a:xfrm rot="10800000" flipH="1">
            <a:off x="345231" y="601823"/>
            <a:ext cx="10226353" cy="6022912"/>
          </a:xfrm>
          <a:prstGeom prst="snip1Rect">
            <a:avLst>
              <a:gd name="adj" fmla="val 18584"/>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E212B18-397F-CE22-0351-5A9F619B327F}"/>
              </a:ext>
            </a:extLst>
          </p:cNvPr>
          <p:cNvSpPr/>
          <p:nvPr/>
        </p:nvSpPr>
        <p:spPr>
          <a:xfrm>
            <a:off x="345231" y="382553"/>
            <a:ext cx="11663267" cy="102637"/>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FA4731D-4270-F423-9F15-E1957A85C34D}"/>
              </a:ext>
            </a:extLst>
          </p:cNvPr>
          <p:cNvSpPr txBox="1"/>
          <p:nvPr/>
        </p:nvSpPr>
        <p:spPr>
          <a:xfrm>
            <a:off x="1334279" y="1209598"/>
            <a:ext cx="8518850" cy="473206"/>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دو دلیل ذکر کنید که چرا عمده ذخایر نفت ایران در منطقه زاگرس متمرکز شده است؟</a:t>
            </a:r>
            <a:endParaRPr lang="en-US" dirty="0"/>
          </a:p>
        </p:txBody>
      </p:sp>
      <p:grpSp>
        <p:nvGrpSpPr>
          <p:cNvPr id="4" name="Group 3">
            <a:extLst>
              <a:ext uri="{FF2B5EF4-FFF2-40B4-BE49-F238E27FC236}">
                <a16:creationId xmlns:a16="http://schemas.microsoft.com/office/drawing/2014/main" id="{24E07A60-F1F6-E2EB-AE72-B66ABAC22491}"/>
              </a:ext>
            </a:extLst>
          </p:cNvPr>
          <p:cNvGrpSpPr/>
          <p:nvPr/>
        </p:nvGrpSpPr>
        <p:grpSpPr>
          <a:xfrm>
            <a:off x="10695989" y="601823"/>
            <a:ext cx="1312509" cy="4959222"/>
            <a:chOff x="10935478" y="480527"/>
            <a:chExt cx="976607" cy="4847253"/>
          </a:xfrm>
        </p:grpSpPr>
        <p:pic>
          <p:nvPicPr>
            <p:cNvPr id="7" name="Picture 6">
              <a:extLst>
                <a:ext uri="{FF2B5EF4-FFF2-40B4-BE49-F238E27FC236}">
                  <a16:creationId xmlns:a16="http://schemas.microsoft.com/office/drawing/2014/main" id="{B181AD18-9435-F7A6-53EF-2585653002C1}"/>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935478" y="480527"/>
              <a:ext cx="976607" cy="4847253"/>
            </a:xfrm>
            <a:prstGeom prst="rect">
              <a:avLst/>
            </a:prstGeom>
          </p:spPr>
        </p:pic>
        <p:sp>
          <p:nvSpPr>
            <p:cNvPr id="10" name="Rectangle 9">
              <a:extLst>
                <a:ext uri="{FF2B5EF4-FFF2-40B4-BE49-F238E27FC236}">
                  <a16:creationId xmlns:a16="http://schemas.microsoft.com/office/drawing/2014/main" id="{421769FF-73E6-0825-8ACB-4D83B3E41161}"/>
                </a:ext>
              </a:extLst>
            </p:cNvPr>
            <p:cNvSpPr/>
            <p:nvPr/>
          </p:nvSpPr>
          <p:spPr>
            <a:xfrm>
              <a:off x="11022564" y="592490"/>
              <a:ext cx="827315" cy="349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600" b="1" dirty="0">
                  <a:solidFill>
                    <a:srgbClr val="E32F74"/>
                  </a:solidFill>
                </a:rPr>
                <a:t>فکر کنید</a:t>
              </a:r>
              <a:endParaRPr lang="en-US" sz="1600" b="1" dirty="0">
                <a:solidFill>
                  <a:srgbClr val="E32F74"/>
                </a:solidFill>
              </a:endParaRPr>
            </a:p>
          </p:txBody>
        </p:sp>
      </p:grpSp>
      <p:pic>
        <p:nvPicPr>
          <p:cNvPr id="5" name="Picture 4">
            <a:extLst>
              <a:ext uri="{FF2B5EF4-FFF2-40B4-BE49-F238E27FC236}">
                <a16:creationId xmlns:a16="http://schemas.microsoft.com/office/drawing/2014/main" id="{3AD9CFA5-D52A-D894-0B50-06BD498112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1551" y="2207078"/>
            <a:ext cx="6291944" cy="39324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653380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20C46-AC66-FE26-EAFB-63CEF7A61A27}"/>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741ACDB6-6498-552E-CA82-C94C734AC23D}"/>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711A379-7B85-BC75-3DFC-3B00B12CD0E4}"/>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E6E0195-ABFE-61A4-67A5-861A5EB49E93}"/>
              </a:ext>
            </a:extLst>
          </p:cNvPr>
          <p:cNvSpPr txBox="1"/>
          <p:nvPr/>
        </p:nvSpPr>
        <p:spPr>
          <a:xfrm>
            <a:off x="1423354" y="489479"/>
            <a:ext cx="8154955" cy="473206"/>
          </a:xfrm>
          <a:prstGeom prst="rect">
            <a:avLst/>
          </a:prstGeom>
          <a:noFill/>
        </p:spPr>
        <p:txBody>
          <a:bodyPr wrap="square" rtlCol="0">
            <a:spAutoFit/>
          </a:bodyPr>
          <a:lstStyle/>
          <a:p>
            <a:pPr algn="justLow" rtl="1">
              <a:lnSpc>
                <a:spcPct val="150000"/>
              </a:lnSpc>
            </a:pPr>
            <a:r>
              <a:rPr lang="fa-IR" b="1" dirty="0"/>
              <a:t>پراکندگی ذخایر نفت و گاز ایران (</a:t>
            </a:r>
            <a:r>
              <a:rPr lang="fa-IR" dirty="0"/>
              <a:t>نقاط سبزرنگ میادین نفت و نقاط قرمزرنگ میادین گاز)</a:t>
            </a:r>
          </a:p>
        </p:txBody>
      </p:sp>
      <p:grpSp>
        <p:nvGrpSpPr>
          <p:cNvPr id="2" name="Group 1">
            <a:extLst>
              <a:ext uri="{FF2B5EF4-FFF2-40B4-BE49-F238E27FC236}">
                <a16:creationId xmlns:a16="http://schemas.microsoft.com/office/drawing/2014/main" id="{985A6C72-42F3-D051-F7D8-4DD5C1501EB2}"/>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C1228B90-2097-F414-D967-DFEEEA59E4E7}"/>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87D821BA-5BD1-0F13-CFA6-D7AF1C12DA4C}"/>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rgbClr val="E32F74"/>
                  </a:solidFill>
                </a:rPr>
                <a:t>بیشتر بدانید</a:t>
              </a:r>
              <a:endParaRPr lang="en-US" sz="1200" b="1" dirty="0">
                <a:solidFill>
                  <a:srgbClr val="E32F74"/>
                </a:solidFill>
              </a:endParaRPr>
            </a:p>
          </p:txBody>
        </p:sp>
      </p:grpSp>
      <p:pic>
        <p:nvPicPr>
          <p:cNvPr id="42" name="Picture 41">
            <a:extLst>
              <a:ext uri="{FF2B5EF4-FFF2-40B4-BE49-F238E27FC236}">
                <a16:creationId xmlns:a16="http://schemas.microsoft.com/office/drawing/2014/main" id="{8DB44E1D-DCCA-EE70-EFE5-ED266CE31908}"/>
              </a:ext>
            </a:extLst>
          </p:cNvPr>
          <p:cNvPicPr>
            <a:picLocks noChangeAspect="1"/>
          </p:cNvPicPr>
          <p:nvPr/>
        </p:nvPicPr>
        <p:blipFill>
          <a:blip r:embed="rId3"/>
          <a:srcRect l="1843" t="1885"/>
          <a:stretch>
            <a:fillRect/>
          </a:stretch>
        </p:blipFill>
        <p:spPr>
          <a:xfrm>
            <a:off x="2609495" y="1181959"/>
            <a:ext cx="5782671" cy="52701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560838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BF882-DCC0-F0DB-0BC4-80D809BDC911}"/>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7428822A-F540-230D-64DC-9F07CC20B26A}"/>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16ADFB7-4EC8-EB11-CD26-151913067B47}"/>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BC5F2F1-61FB-0A4B-5BF3-06B52A53089B}"/>
              </a:ext>
            </a:extLst>
          </p:cNvPr>
          <p:cNvSpPr txBox="1"/>
          <p:nvPr/>
        </p:nvSpPr>
        <p:spPr>
          <a:xfrm>
            <a:off x="3413222" y="519224"/>
            <a:ext cx="4175219" cy="473206"/>
          </a:xfrm>
          <a:prstGeom prst="rect">
            <a:avLst/>
          </a:prstGeom>
          <a:noFill/>
        </p:spPr>
        <p:txBody>
          <a:bodyPr wrap="square" rtlCol="0">
            <a:spAutoFit/>
          </a:bodyPr>
          <a:lstStyle/>
          <a:p>
            <a:pPr algn="justLow" rtl="1">
              <a:lnSpc>
                <a:spcPct val="150000"/>
              </a:lnSpc>
            </a:pPr>
            <a:r>
              <a:rPr lang="fa-IR" b="1" dirty="0"/>
              <a:t>مهم‌ترین میدان‌های گازی ایران (</a:t>
            </a:r>
            <a:r>
              <a:rPr lang="fa-IR" dirty="0"/>
              <a:t>رنگ قرمز)</a:t>
            </a:r>
          </a:p>
        </p:txBody>
      </p:sp>
      <p:grpSp>
        <p:nvGrpSpPr>
          <p:cNvPr id="2" name="Group 1">
            <a:extLst>
              <a:ext uri="{FF2B5EF4-FFF2-40B4-BE49-F238E27FC236}">
                <a16:creationId xmlns:a16="http://schemas.microsoft.com/office/drawing/2014/main" id="{2C63DDE8-AAF5-9BDA-577C-772FA3CCFC45}"/>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F076D5CD-4EC3-35EE-A4AD-A9AF8C0201E5}"/>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E2107FAE-FC16-6572-68E2-35407264F9EB}"/>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rgbClr val="E32F74"/>
                  </a:solidFill>
                </a:rPr>
                <a:t>بیشتر بدانید</a:t>
              </a:r>
              <a:endParaRPr lang="en-US" sz="1200" b="1" dirty="0">
                <a:solidFill>
                  <a:srgbClr val="E32F74"/>
                </a:solidFill>
              </a:endParaRPr>
            </a:p>
          </p:txBody>
        </p:sp>
      </p:grpSp>
      <p:pic>
        <p:nvPicPr>
          <p:cNvPr id="42" name="Picture 41">
            <a:extLst>
              <a:ext uri="{FF2B5EF4-FFF2-40B4-BE49-F238E27FC236}">
                <a16:creationId xmlns:a16="http://schemas.microsoft.com/office/drawing/2014/main" id="{DE36BF5C-593D-F82E-D434-47B7C4D106FC}"/>
              </a:ext>
            </a:extLst>
          </p:cNvPr>
          <p:cNvPicPr>
            <a:picLocks noChangeAspect="1"/>
          </p:cNvPicPr>
          <p:nvPr/>
        </p:nvPicPr>
        <p:blipFill>
          <a:blip r:embed="rId3"/>
          <a:srcRect l="916" t="1768" b="3746"/>
          <a:stretch>
            <a:fillRect/>
          </a:stretch>
        </p:blipFill>
        <p:spPr>
          <a:xfrm>
            <a:off x="2239346" y="1446432"/>
            <a:ext cx="6475445" cy="45438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62202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A4075-739D-9C17-6670-6E99873C6548}"/>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5252290A-80C7-C98A-4731-D0780AD30885}"/>
              </a:ext>
            </a:extLst>
          </p:cNvPr>
          <p:cNvSpPr/>
          <p:nvPr/>
        </p:nvSpPr>
        <p:spPr>
          <a:xfrm rot="10800000" flipH="1">
            <a:off x="186611" y="405877"/>
            <a:ext cx="10628442"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80780FB-CCC0-7269-BA53-A5E10BE65896}"/>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0D095F0-0988-836A-D0EA-D189546BF9FA}"/>
              </a:ext>
            </a:extLst>
          </p:cNvPr>
          <p:cNvSpPr txBox="1"/>
          <p:nvPr/>
        </p:nvSpPr>
        <p:spPr>
          <a:xfrm>
            <a:off x="3531867" y="459735"/>
            <a:ext cx="4427145" cy="473206"/>
          </a:xfrm>
          <a:prstGeom prst="rect">
            <a:avLst/>
          </a:prstGeom>
          <a:noFill/>
        </p:spPr>
        <p:txBody>
          <a:bodyPr wrap="square" rtlCol="0">
            <a:spAutoFit/>
          </a:bodyPr>
          <a:lstStyle/>
          <a:p>
            <a:pPr algn="justLow" rtl="1">
              <a:lnSpc>
                <a:spcPct val="150000"/>
              </a:lnSpc>
            </a:pPr>
            <a:r>
              <a:rPr lang="fa-IR" b="1" dirty="0"/>
              <a:t>برخی از مشخصات میدان‌های مهم نفتی ایران</a:t>
            </a:r>
            <a:endParaRPr lang="fa-IR" dirty="0"/>
          </a:p>
        </p:txBody>
      </p:sp>
      <p:grpSp>
        <p:nvGrpSpPr>
          <p:cNvPr id="2" name="Group 1">
            <a:extLst>
              <a:ext uri="{FF2B5EF4-FFF2-40B4-BE49-F238E27FC236}">
                <a16:creationId xmlns:a16="http://schemas.microsoft.com/office/drawing/2014/main" id="{41639739-7ED3-6F15-6874-352D7D3C8CED}"/>
              </a:ext>
            </a:extLst>
          </p:cNvPr>
          <p:cNvGrpSpPr/>
          <p:nvPr/>
        </p:nvGrpSpPr>
        <p:grpSpPr>
          <a:xfrm>
            <a:off x="10882004" y="405878"/>
            <a:ext cx="1145155" cy="5752326"/>
            <a:chOff x="10826021" y="461864"/>
            <a:chExt cx="1117163" cy="4735287"/>
          </a:xfrm>
        </p:grpSpPr>
        <p:pic>
          <p:nvPicPr>
            <p:cNvPr id="3" name="Picture 2">
              <a:extLst>
                <a:ext uri="{FF2B5EF4-FFF2-40B4-BE49-F238E27FC236}">
                  <a16:creationId xmlns:a16="http://schemas.microsoft.com/office/drawing/2014/main" id="{37E8FDD8-EC64-2836-F213-18D402EC4349}"/>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6EEA477F-7A04-31FC-2093-F378F3EDC01F}"/>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rgbClr val="E32F74"/>
                  </a:solidFill>
                </a:rPr>
                <a:t>بیشتر بدانید</a:t>
              </a:r>
              <a:endParaRPr lang="en-US" sz="1200" b="1" dirty="0">
                <a:solidFill>
                  <a:srgbClr val="E32F74"/>
                </a:solidFill>
              </a:endParaRPr>
            </a:p>
          </p:txBody>
        </p:sp>
      </p:grpSp>
      <p:grpSp>
        <p:nvGrpSpPr>
          <p:cNvPr id="98" name="Group 97">
            <a:extLst>
              <a:ext uri="{FF2B5EF4-FFF2-40B4-BE49-F238E27FC236}">
                <a16:creationId xmlns:a16="http://schemas.microsoft.com/office/drawing/2014/main" id="{E4057158-FACA-C189-EE6A-D0EBC6CD7DFB}"/>
              </a:ext>
            </a:extLst>
          </p:cNvPr>
          <p:cNvGrpSpPr/>
          <p:nvPr/>
        </p:nvGrpSpPr>
        <p:grpSpPr>
          <a:xfrm>
            <a:off x="3088430" y="1194319"/>
            <a:ext cx="5532081" cy="5360441"/>
            <a:chOff x="3088430" y="1194319"/>
            <a:chExt cx="5532081" cy="5360441"/>
          </a:xfrm>
        </p:grpSpPr>
        <p:pic>
          <p:nvPicPr>
            <p:cNvPr id="42" name="Picture 41">
              <a:extLst>
                <a:ext uri="{FF2B5EF4-FFF2-40B4-BE49-F238E27FC236}">
                  <a16:creationId xmlns:a16="http://schemas.microsoft.com/office/drawing/2014/main" id="{96D85812-4FE6-0B96-4C1F-6AED3E7B4B9A}"/>
                </a:ext>
              </a:extLst>
            </p:cNvPr>
            <p:cNvPicPr>
              <a:picLocks noChangeAspect="1"/>
            </p:cNvPicPr>
            <p:nvPr/>
          </p:nvPicPr>
          <p:blipFill>
            <a:blip r:embed="rId3">
              <a:extLst>
                <a:ext uri="{28A0092B-C50C-407E-A947-70E740481C1C}">
                  <a14:useLocalDpi xmlns:a14="http://schemas.microsoft.com/office/drawing/2010/main" val="0"/>
                </a:ext>
              </a:extLst>
            </a:blip>
            <a:srcRect l="30917" t="35093" r="37016" b="6988"/>
            <a:stretch>
              <a:fillRect/>
            </a:stretch>
          </p:blipFill>
          <p:spPr>
            <a:xfrm>
              <a:off x="3088430" y="1194319"/>
              <a:ext cx="5532081" cy="5360441"/>
            </a:xfrm>
            <a:prstGeom prst="rect">
              <a:avLst/>
            </a:prstGeom>
          </p:spPr>
        </p:pic>
        <p:sp>
          <p:nvSpPr>
            <p:cNvPr id="43" name="Rectangle 42">
              <a:extLst>
                <a:ext uri="{FF2B5EF4-FFF2-40B4-BE49-F238E27FC236}">
                  <a16:creationId xmlns:a16="http://schemas.microsoft.com/office/drawing/2014/main" id="{447A0844-80C7-0BD9-498B-BD63E424E20F}"/>
                </a:ext>
              </a:extLst>
            </p:cNvPr>
            <p:cNvSpPr/>
            <p:nvPr/>
          </p:nvSpPr>
          <p:spPr>
            <a:xfrm>
              <a:off x="8136290" y="1418253"/>
              <a:ext cx="400242" cy="406658"/>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50" b="1" dirty="0">
                  <a:solidFill>
                    <a:schemeClr val="tx1"/>
                  </a:solidFill>
                </a:rPr>
                <a:t>رتبه</a:t>
              </a:r>
              <a:endParaRPr lang="en-US" sz="1050" b="1" dirty="0">
                <a:solidFill>
                  <a:schemeClr val="tx1"/>
                </a:solidFill>
              </a:endParaRPr>
            </a:p>
          </p:txBody>
        </p:sp>
        <p:sp>
          <p:nvSpPr>
            <p:cNvPr id="44" name="Rectangle 43">
              <a:extLst>
                <a:ext uri="{FF2B5EF4-FFF2-40B4-BE49-F238E27FC236}">
                  <a16:creationId xmlns:a16="http://schemas.microsoft.com/office/drawing/2014/main" id="{BD6BECA5-E726-1A42-7EAA-6F523F392DCC}"/>
                </a:ext>
              </a:extLst>
            </p:cNvPr>
            <p:cNvSpPr/>
            <p:nvPr/>
          </p:nvSpPr>
          <p:spPr>
            <a:xfrm>
              <a:off x="6680715" y="1418253"/>
              <a:ext cx="1371596" cy="406658"/>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tx1"/>
                  </a:solidFill>
                </a:rPr>
                <a:t>نام میدان</a:t>
              </a:r>
              <a:endParaRPr lang="en-US" sz="1400" b="1" dirty="0">
                <a:solidFill>
                  <a:schemeClr val="tx1"/>
                </a:solidFill>
              </a:endParaRPr>
            </a:p>
          </p:txBody>
        </p:sp>
        <p:sp>
          <p:nvSpPr>
            <p:cNvPr id="45" name="Rectangle 44">
              <a:extLst>
                <a:ext uri="{FF2B5EF4-FFF2-40B4-BE49-F238E27FC236}">
                  <a16:creationId xmlns:a16="http://schemas.microsoft.com/office/drawing/2014/main" id="{69E46C5C-A08E-48A6-05F1-DFFA342197C1}"/>
                </a:ext>
              </a:extLst>
            </p:cNvPr>
            <p:cNvSpPr/>
            <p:nvPr/>
          </p:nvSpPr>
          <p:spPr>
            <a:xfrm>
              <a:off x="5635689" y="1350994"/>
              <a:ext cx="1035698" cy="541176"/>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100" b="1" dirty="0">
                  <a:solidFill>
                    <a:schemeClr val="tx1"/>
                  </a:solidFill>
                </a:rPr>
                <a:t>ذخیره در‌جا</a:t>
              </a:r>
            </a:p>
            <a:p>
              <a:pPr algn="ctr" rtl="1"/>
              <a:r>
                <a:rPr lang="fa-IR" sz="1100" b="1" dirty="0">
                  <a:solidFill>
                    <a:schemeClr val="tx1"/>
                  </a:solidFill>
                </a:rPr>
                <a:t>(میلیارد بشکه)</a:t>
              </a:r>
              <a:endParaRPr lang="en-US" sz="1100" b="1" dirty="0">
                <a:solidFill>
                  <a:schemeClr val="tx1"/>
                </a:solidFill>
              </a:endParaRPr>
            </a:p>
          </p:txBody>
        </p:sp>
        <p:sp>
          <p:nvSpPr>
            <p:cNvPr id="46" name="Rectangle 45">
              <a:extLst>
                <a:ext uri="{FF2B5EF4-FFF2-40B4-BE49-F238E27FC236}">
                  <a16:creationId xmlns:a16="http://schemas.microsoft.com/office/drawing/2014/main" id="{02FD20C2-3371-1580-0263-FBEFD3845B30}"/>
                </a:ext>
              </a:extLst>
            </p:cNvPr>
            <p:cNvSpPr/>
            <p:nvPr/>
          </p:nvSpPr>
          <p:spPr>
            <a:xfrm>
              <a:off x="4208107" y="1350993"/>
              <a:ext cx="1371596" cy="541175"/>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100" b="1" dirty="0">
                  <a:solidFill>
                    <a:schemeClr val="tx1"/>
                  </a:solidFill>
                </a:rPr>
                <a:t>ذخیره قابل برداشت</a:t>
              </a:r>
            </a:p>
            <a:p>
              <a:pPr algn="ctr" rtl="1"/>
              <a:r>
                <a:rPr lang="fa-IR" sz="1100" b="1" dirty="0">
                  <a:solidFill>
                    <a:schemeClr val="tx1"/>
                  </a:solidFill>
                </a:rPr>
                <a:t>(میلیارد بشکه)</a:t>
              </a:r>
              <a:endParaRPr lang="en-US" sz="1100" b="1" dirty="0">
                <a:solidFill>
                  <a:schemeClr val="tx1"/>
                </a:solidFill>
              </a:endParaRPr>
            </a:p>
          </p:txBody>
        </p:sp>
        <p:sp>
          <p:nvSpPr>
            <p:cNvPr id="47" name="Rectangle 46">
              <a:extLst>
                <a:ext uri="{FF2B5EF4-FFF2-40B4-BE49-F238E27FC236}">
                  <a16:creationId xmlns:a16="http://schemas.microsoft.com/office/drawing/2014/main" id="{C067B79F-A8BC-FDFB-8B2F-E1717BE0F507}"/>
                </a:ext>
              </a:extLst>
            </p:cNvPr>
            <p:cNvSpPr/>
            <p:nvPr/>
          </p:nvSpPr>
          <p:spPr>
            <a:xfrm>
              <a:off x="3179294" y="1314724"/>
              <a:ext cx="937949" cy="577443"/>
            </a:xfrm>
            <a:prstGeom prst="rect">
              <a:avLst/>
            </a:prstGeom>
            <a:solidFill>
              <a:srgbClr val="F099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100" b="1" dirty="0">
                  <a:solidFill>
                    <a:schemeClr val="tx1"/>
                  </a:solidFill>
                </a:rPr>
                <a:t>تولید روزانه</a:t>
              </a:r>
            </a:p>
            <a:p>
              <a:pPr algn="ctr" rtl="1"/>
              <a:r>
                <a:rPr lang="fa-IR" sz="1100" b="1" dirty="0">
                  <a:solidFill>
                    <a:schemeClr val="tx1"/>
                  </a:solidFill>
                </a:rPr>
                <a:t>(هزار بشکه)</a:t>
              </a:r>
              <a:endParaRPr lang="en-US" sz="1100" b="1" dirty="0">
                <a:solidFill>
                  <a:schemeClr val="tx1"/>
                </a:solidFill>
              </a:endParaRPr>
            </a:p>
          </p:txBody>
        </p:sp>
        <p:sp>
          <p:nvSpPr>
            <p:cNvPr id="48" name="Rectangle 47">
              <a:extLst>
                <a:ext uri="{FF2B5EF4-FFF2-40B4-BE49-F238E27FC236}">
                  <a16:creationId xmlns:a16="http://schemas.microsoft.com/office/drawing/2014/main" id="{78403018-A8C7-07D8-3203-B1BDC5F61E9E}"/>
                </a:ext>
              </a:extLst>
            </p:cNvPr>
            <p:cNvSpPr/>
            <p:nvPr/>
          </p:nvSpPr>
          <p:spPr>
            <a:xfrm>
              <a:off x="8225335" y="1978863"/>
              <a:ext cx="222152"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1</a:t>
              </a:r>
              <a:endParaRPr lang="en-US" sz="1400" b="1" dirty="0">
                <a:solidFill>
                  <a:schemeClr val="tx1"/>
                </a:solidFill>
              </a:endParaRPr>
            </a:p>
          </p:txBody>
        </p:sp>
        <p:sp>
          <p:nvSpPr>
            <p:cNvPr id="49" name="Rectangle 48">
              <a:extLst>
                <a:ext uri="{FF2B5EF4-FFF2-40B4-BE49-F238E27FC236}">
                  <a16:creationId xmlns:a16="http://schemas.microsoft.com/office/drawing/2014/main" id="{655E1B8B-819D-116F-F387-CFA58F02F9D4}"/>
                </a:ext>
              </a:extLst>
            </p:cNvPr>
            <p:cNvSpPr/>
            <p:nvPr/>
          </p:nvSpPr>
          <p:spPr>
            <a:xfrm>
              <a:off x="8225335" y="2410024"/>
              <a:ext cx="222152"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2</a:t>
              </a:r>
              <a:endParaRPr lang="en-US" sz="1400" b="1" dirty="0">
                <a:solidFill>
                  <a:schemeClr val="tx1"/>
                </a:solidFill>
              </a:endParaRPr>
            </a:p>
          </p:txBody>
        </p:sp>
        <p:sp>
          <p:nvSpPr>
            <p:cNvPr id="50" name="Rectangle 49">
              <a:extLst>
                <a:ext uri="{FF2B5EF4-FFF2-40B4-BE49-F238E27FC236}">
                  <a16:creationId xmlns:a16="http://schemas.microsoft.com/office/drawing/2014/main" id="{B1EA14AF-2732-7243-22B5-5FC907AEC47D}"/>
                </a:ext>
              </a:extLst>
            </p:cNvPr>
            <p:cNvSpPr/>
            <p:nvPr/>
          </p:nvSpPr>
          <p:spPr>
            <a:xfrm>
              <a:off x="8225335" y="2841185"/>
              <a:ext cx="222152"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3</a:t>
              </a:r>
              <a:endParaRPr lang="en-US" sz="1400" b="1" dirty="0">
                <a:solidFill>
                  <a:schemeClr val="tx1"/>
                </a:solidFill>
              </a:endParaRPr>
            </a:p>
          </p:txBody>
        </p:sp>
        <p:sp>
          <p:nvSpPr>
            <p:cNvPr id="51" name="Rectangle 50">
              <a:extLst>
                <a:ext uri="{FF2B5EF4-FFF2-40B4-BE49-F238E27FC236}">
                  <a16:creationId xmlns:a16="http://schemas.microsoft.com/office/drawing/2014/main" id="{79E34D79-1381-383B-FD4B-F84C0D884818}"/>
                </a:ext>
              </a:extLst>
            </p:cNvPr>
            <p:cNvSpPr/>
            <p:nvPr/>
          </p:nvSpPr>
          <p:spPr>
            <a:xfrm>
              <a:off x="8225335" y="3272346"/>
              <a:ext cx="222152" cy="4066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4</a:t>
              </a:r>
              <a:endParaRPr lang="en-US" sz="1400" b="1" dirty="0">
                <a:solidFill>
                  <a:schemeClr val="tx1"/>
                </a:solidFill>
              </a:endParaRPr>
            </a:p>
          </p:txBody>
        </p:sp>
        <p:sp>
          <p:nvSpPr>
            <p:cNvPr id="52" name="Rectangle 51">
              <a:extLst>
                <a:ext uri="{FF2B5EF4-FFF2-40B4-BE49-F238E27FC236}">
                  <a16:creationId xmlns:a16="http://schemas.microsoft.com/office/drawing/2014/main" id="{2E3FED5E-927E-31C2-ED7B-EDE05CE870D7}"/>
                </a:ext>
              </a:extLst>
            </p:cNvPr>
            <p:cNvSpPr/>
            <p:nvPr/>
          </p:nvSpPr>
          <p:spPr>
            <a:xfrm>
              <a:off x="8225335" y="3727074"/>
              <a:ext cx="222152" cy="3886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5</a:t>
              </a:r>
              <a:endParaRPr lang="en-US" sz="1400" b="1" dirty="0">
                <a:solidFill>
                  <a:schemeClr val="tx1"/>
                </a:solidFill>
              </a:endParaRPr>
            </a:p>
          </p:txBody>
        </p:sp>
        <p:sp>
          <p:nvSpPr>
            <p:cNvPr id="53" name="Rectangle 52">
              <a:extLst>
                <a:ext uri="{FF2B5EF4-FFF2-40B4-BE49-F238E27FC236}">
                  <a16:creationId xmlns:a16="http://schemas.microsoft.com/office/drawing/2014/main" id="{73E31911-3E36-EB06-0F79-5F3E61E663C9}"/>
                </a:ext>
              </a:extLst>
            </p:cNvPr>
            <p:cNvSpPr/>
            <p:nvPr/>
          </p:nvSpPr>
          <p:spPr>
            <a:xfrm>
              <a:off x="8225335" y="4189717"/>
              <a:ext cx="222152"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6</a:t>
              </a:r>
              <a:endParaRPr lang="en-US" sz="1400" b="1" dirty="0">
                <a:solidFill>
                  <a:schemeClr val="tx1"/>
                </a:solidFill>
              </a:endParaRPr>
            </a:p>
          </p:txBody>
        </p:sp>
        <p:sp>
          <p:nvSpPr>
            <p:cNvPr id="54" name="Rectangle 53">
              <a:extLst>
                <a:ext uri="{FF2B5EF4-FFF2-40B4-BE49-F238E27FC236}">
                  <a16:creationId xmlns:a16="http://schemas.microsoft.com/office/drawing/2014/main" id="{ABCB3C7F-3976-1B95-2EDF-77E88533BC0D}"/>
                </a:ext>
              </a:extLst>
            </p:cNvPr>
            <p:cNvSpPr/>
            <p:nvPr/>
          </p:nvSpPr>
          <p:spPr>
            <a:xfrm>
              <a:off x="8225335" y="4626432"/>
              <a:ext cx="222152"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7</a:t>
              </a:r>
              <a:endParaRPr lang="en-US" sz="1400" b="1" dirty="0">
                <a:solidFill>
                  <a:schemeClr val="tx1"/>
                </a:solidFill>
              </a:endParaRPr>
            </a:p>
          </p:txBody>
        </p:sp>
        <p:sp>
          <p:nvSpPr>
            <p:cNvPr id="55" name="Rectangle 54">
              <a:extLst>
                <a:ext uri="{FF2B5EF4-FFF2-40B4-BE49-F238E27FC236}">
                  <a16:creationId xmlns:a16="http://schemas.microsoft.com/office/drawing/2014/main" id="{693C2CC9-4382-C7FE-B499-6586F77036A1}"/>
                </a:ext>
              </a:extLst>
            </p:cNvPr>
            <p:cNvSpPr/>
            <p:nvPr/>
          </p:nvSpPr>
          <p:spPr>
            <a:xfrm>
              <a:off x="8225335" y="5079096"/>
              <a:ext cx="222152"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8</a:t>
              </a:r>
              <a:endParaRPr lang="en-US" sz="1400" b="1" dirty="0">
                <a:solidFill>
                  <a:schemeClr val="tx1"/>
                </a:solidFill>
              </a:endParaRPr>
            </a:p>
          </p:txBody>
        </p:sp>
        <p:sp>
          <p:nvSpPr>
            <p:cNvPr id="56" name="Rectangle 55">
              <a:extLst>
                <a:ext uri="{FF2B5EF4-FFF2-40B4-BE49-F238E27FC236}">
                  <a16:creationId xmlns:a16="http://schemas.microsoft.com/office/drawing/2014/main" id="{C627C01D-531F-E532-06BE-037B8BC7A69D}"/>
                </a:ext>
              </a:extLst>
            </p:cNvPr>
            <p:cNvSpPr/>
            <p:nvPr/>
          </p:nvSpPr>
          <p:spPr>
            <a:xfrm>
              <a:off x="8225335" y="5459900"/>
              <a:ext cx="222152"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9</a:t>
              </a:r>
              <a:endParaRPr lang="en-US" sz="1400" b="1" dirty="0">
                <a:solidFill>
                  <a:schemeClr val="tx1"/>
                </a:solidFill>
              </a:endParaRPr>
            </a:p>
          </p:txBody>
        </p:sp>
        <p:sp>
          <p:nvSpPr>
            <p:cNvPr id="57" name="Rectangle 56">
              <a:extLst>
                <a:ext uri="{FF2B5EF4-FFF2-40B4-BE49-F238E27FC236}">
                  <a16:creationId xmlns:a16="http://schemas.microsoft.com/office/drawing/2014/main" id="{3098AD47-B297-A013-7450-02B0E73D579B}"/>
                </a:ext>
              </a:extLst>
            </p:cNvPr>
            <p:cNvSpPr/>
            <p:nvPr/>
          </p:nvSpPr>
          <p:spPr>
            <a:xfrm>
              <a:off x="8136290" y="5977878"/>
              <a:ext cx="400241"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400" b="1" dirty="0">
                  <a:solidFill>
                    <a:schemeClr val="tx1"/>
                  </a:solidFill>
                </a:rPr>
                <a:t>10</a:t>
              </a:r>
              <a:endParaRPr lang="en-US" sz="1400" b="1" dirty="0">
                <a:solidFill>
                  <a:schemeClr val="tx1"/>
                </a:solidFill>
              </a:endParaRPr>
            </a:p>
          </p:txBody>
        </p:sp>
        <p:sp>
          <p:nvSpPr>
            <p:cNvPr id="58" name="Rectangle 57">
              <a:extLst>
                <a:ext uri="{FF2B5EF4-FFF2-40B4-BE49-F238E27FC236}">
                  <a16:creationId xmlns:a16="http://schemas.microsoft.com/office/drawing/2014/main" id="{EAC86328-9E3B-F105-B775-73384712F52B}"/>
                </a:ext>
              </a:extLst>
            </p:cNvPr>
            <p:cNvSpPr/>
            <p:nvPr/>
          </p:nvSpPr>
          <p:spPr>
            <a:xfrm>
              <a:off x="6708708" y="5051752"/>
              <a:ext cx="1371596"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سروش</a:t>
              </a:r>
              <a:endParaRPr lang="en-US" sz="1200" b="1" dirty="0">
                <a:solidFill>
                  <a:schemeClr val="tx1"/>
                </a:solidFill>
              </a:endParaRPr>
            </a:p>
          </p:txBody>
        </p:sp>
        <p:sp>
          <p:nvSpPr>
            <p:cNvPr id="59" name="Rectangle 58">
              <a:extLst>
                <a:ext uri="{FF2B5EF4-FFF2-40B4-BE49-F238E27FC236}">
                  <a16:creationId xmlns:a16="http://schemas.microsoft.com/office/drawing/2014/main" id="{195F76BD-1F83-BC59-F5BD-6DDB506A9CC4}"/>
                </a:ext>
              </a:extLst>
            </p:cNvPr>
            <p:cNvSpPr/>
            <p:nvPr/>
          </p:nvSpPr>
          <p:spPr>
            <a:xfrm>
              <a:off x="6708708" y="5502018"/>
              <a:ext cx="1371596"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کرنج</a:t>
              </a:r>
              <a:endParaRPr lang="en-US" sz="1200" b="1" dirty="0">
                <a:solidFill>
                  <a:schemeClr val="tx1"/>
                </a:solidFill>
              </a:endParaRPr>
            </a:p>
          </p:txBody>
        </p:sp>
        <p:sp>
          <p:nvSpPr>
            <p:cNvPr id="60" name="Rectangle 59">
              <a:extLst>
                <a:ext uri="{FF2B5EF4-FFF2-40B4-BE49-F238E27FC236}">
                  <a16:creationId xmlns:a16="http://schemas.microsoft.com/office/drawing/2014/main" id="{F95C6075-5814-D7A0-292C-28EAF3E94721}"/>
                </a:ext>
              </a:extLst>
            </p:cNvPr>
            <p:cNvSpPr/>
            <p:nvPr/>
          </p:nvSpPr>
          <p:spPr>
            <a:xfrm>
              <a:off x="6731219" y="5949883"/>
              <a:ext cx="1371596" cy="532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بی‌بی‌حکیمه</a:t>
              </a:r>
              <a:endParaRPr lang="en-US" sz="1200" b="1" dirty="0">
                <a:solidFill>
                  <a:schemeClr val="tx1"/>
                </a:solidFill>
              </a:endParaRPr>
            </a:p>
          </p:txBody>
        </p:sp>
        <p:sp>
          <p:nvSpPr>
            <p:cNvPr id="61" name="Rectangle 60">
              <a:extLst>
                <a:ext uri="{FF2B5EF4-FFF2-40B4-BE49-F238E27FC236}">
                  <a16:creationId xmlns:a16="http://schemas.microsoft.com/office/drawing/2014/main" id="{B3BC471A-6A81-D2B5-7AB1-75AD6FF1905F}"/>
                </a:ext>
              </a:extLst>
            </p:cNvPr>
            <p:cNvSpPr/>
            <p:nvPr/>
          </p:nvSpPr>
          <p:spPr>
            <a:xfrm>
              <a:off x="6697156" y="4608969"/>
              <a:ext cx="1371596"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آب‌تیمور</a:t>
              </a:r>
              <a:endParaRPr lang="en-US" sz="1200" b="1" dirty="0">
                <a:solidFill>
                  <a:schemeClr val="tx1"/>
                </a:solidFill>
              </a:endParaRPr>
            </a:p>
          </p:txBody>
        </p:sp>
        <p:sp>
          <p:nvSpPr>
            <p:cNvPr id="62" name="Rectangle 61">
              <a:extLst>
                <a:ext uri="{FF2B5EF4-FFF2-40B4-BE49-F238E27FC236}">
                  <a16:creationId xmlns:a16="http://schemas.microsoft.com/office/drawing/2014/main" id="{41AACF04-A2B8-0A66-4E4F-82CA7F6732F0}"/>
                </a:ext>
              </a:extLst>
            </p:cNvPr>
            <p:cNvSpPr/>
            <p:nvPr/>
          </p:nvSpPr>
          <p:spPr>
            <a:xfrm>
              <a:off x="6695734" y="4184848"/>
              <a:ext cx="1393901"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رگ‌سفید </a:t>
              </a:r>
              <a:endParaRPr lang="en-US" sz="1200" b="1" dirty="0">
                <a:solidFill>
                  <a:schemeClr val="tx1"/>
                </a:solidFill>
              </a:endParaRPr>
            </a:p>
          </p:txBody>
        </p:sp>
        <p:sp>
          <p:nvSpPr>
            <p:cNvPr id="63" name="Rectangle 62">
              <a:extLst>
                <a:ext uri="{FF2B5EF4-FFF2-40B4-BE49-F238E27FC236}">
                  <a16:creationId xmlns:a16="http://schemas.microsoft.com/office/drawing/2014/main" id="{72F90272-1BBB-6B19-378B-C80C50DA6934}"/>
                </a:ext>
              </a:extLst>
            </p:cNvPr>
            <p:cNvSpPr/>
            <p:nvPr/>
          </p:nvSpPr>
          <p:spPr>
            <a:xfrm>
              <a:off x="6695734" y="3743913"/>
              <a:ext cx="1393901"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آغاجاری</a:t>
              </a:r>
              <a:endParaRPr lang="en-US" sz="1200" b="1" dirty="0">
                <a:solidFill>
                  <a:schemeClr val="tx1"/>
                </a:solidFill>
              </a:endParaRPr>
            </a:p>
          </p:txBody>
        </p:sp>
        <p:sp>
          <p:nvSpPr>
            <p:cNvPr id="64" name="Rectangle 63">
              <a:extLst>
                <a:ext uri="{FF2B5EF4-FFF2-40B4-BE49-F238E27FC236}">
                  <a16:creationId xmlns:a16="http://schemas.microsoft.com/office/drawing/2014/main" id="{A5D1CAC0-5E53-9468-5EFD-56DD036B4A02}"/>
                </a:ext>
              </a:extLst>
            </p:cNvPr>
            <p:cNvSpPr/>
            <p:nvPr/>
          </p:nvSpPr>
          <p:spPr>
            <a:xfrm>
              <a:off x="6680715" y="3310461"/>
              <a:ext cx="1393901"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آزادگان</a:t>
              </a:r>
              <a:endParaRPr lang="en-US" sz="1200" b="1" dirty="0">
                <a:solidFill>
                  <a:schemeClr val="tx1"/>
                </a:solidFill>
              </a:endParaRPr>
            </a:p>
          </p:txBody>
        </p:sp>
        <p:sp>
          <p:nvSpPr>
            <p:cNvPr id="65" name="Rectangle 64">
              <a:extLst>
                <a:ext uri="{FF2B5EF4-FFF2-40B4-BE49-F238E27FC236}">
                  <a16:creationId xmlns:a16="http://schemas.microsoft.com/office/drawing/2014/main" id="{58A74CC0-9D9F-E928-67BD-58792141485A}"/>
                </a:ext>
              </a:extLst>
            </p:cNvPr>
            <p:cNvSpPr/>
            <p:nvPr/>
          </p:nvSpPr>
          <p:spPr>
            <a:xfrm>
              <a:off x="6731219" y="2843503"/>
              <a:ext cx="1337533"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مارون</a:t>
              </a:r>
              <a:endParaRPr lang="en-US" sz="1200" b="1" dirty="0">
                <a:solidFill>
                  <a:schemeClr val="tx1"/>
                </a:solidFill>
              </a:endParaRPr>
            </a:p>
          </p:txBody>
        </p:sp>
        <p:sp>
          <p:nvSpPr>
            <p:cNvPr id="66" name="Rectangle 65">
              <a:extLst>
                <a:ext uri="{FF2B5EF4-FFF2-40B4-BE49-F238E27FC236}">
                  <a16:creationId xmlns:a16="http://schemas.microsoft.com/office/drawing/2014/main" id="{8CDC726E-A9E7-0751-FF91-11EAC0E3758C}"/>
                </a:ext>
              </a:extLst>
            </p:cNvPr>
            <p:cNvSpPr/>
            <p:nvPr/>
          </p:nvSpPr>
          <p:spPr>
            <a:xfrm>
              <a:off x="6695734" y="2425712"/>
              <a:ext cx="1425326"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گچساران</a:t>
              </a:r>
              <a:endParaRPr lang="en-US" sz="1200" b="1" dirty="0">
                <a:solidFill>
                  <a:schemeClr val="tx1"/>
                </a:solidFill>
              </a:endParaRPr>
            </a:p>
          </p:txBody>
        </p:sp>
        <p:sp>
          <p:nvSpPr>
            <p:cNvPr id="67" name="Rectangle 66">
              <a:extLst>
                <a:ext uri="{FF2B5EF4-FFF2-40B4-BE49-F238E27FC236}">
                  <a16:creationId xmlns:a16="http://schemas.microsoft.com/office/drawing/2014/main" id="{168DD522-B624-AFF2-F204-106CF5DA6F15}"/>
                </a:ext>
              </a:extLst>
            </p:cNvPr>
            <p:cNvSpPr/>
            <p:nvPr/>
          </p:nvSpPr>
          <p:spPr>
            <a:xfrm>
              <a:off x="6695734" y="2011953"/>
              <a:ext cx="1393901"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میدان‌نفتی اهواز</a:t>
              </a:r>
              <a:endParaRPr lang="en-US" sz="1200" b="1" dirty="0">
                <a:solidFill>
                  <a:schemeClr val="tx1"/>
                </a:solidFill>
              </a:endParaRPr>
            </a:p>
          </p:txBody>
        </p:sp>
        <p:sp>
          <p:nvSpPr>
            <p:cNvPr id="68" name="Rectangle 67">
              <a:extLst>
                <a:ext uri="{FF2B5EF4-FFF2-40B4-BE49-F238E27FC236}">
                  <a16:creationId xmlns:a16="http://schemas.microsoft.com/office/drawing/2014/main" id="{088B147C-A652-E4BA-28E0-2130CBE06075}"/>
                </a:ext>
              </a:extLst>
            </p:cNvPr>
            <p:cNvSpPr/>
            <p:nvPr/>
          </p:nvSpPr>
          <p:spPr>
            <a:xfrm>
              <a:off x="5747657" y="2001866"/>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65/5</a:t>
              </a:r>
              <a:endParaRPr lang="en-US" sz="1200" b="1" dirty="0">
                <a:solidFill>
                  <a:schemeClr val="tx1"/>
                </a:solidFill>
              </a:endParaRPr>
            </a:p>
          </p:txBody>
        </p:sp>
        <p:sp>
          <p:nvSpPr>
            <p:cNvPr id="69" name="Rectangle 68">
              <a:extLst>
                <a:ext uri="{FF2B5EF4-FFF2-40B4-BE49-F238E27FC236}">
                  <a16:creationId xmlns:a16="http://schemas.microsoft.com/office/drawing/2014/main" id="{A87CBF89-F603-AEF4-F2F3-190AC664580D}"/>
                </a:ext>
              </a:extLst>
            </p:cNvPr>
            <p:cNvSpPr/>
            <p:nvPr/>
          </p:nvSpPr>
          <p:spPr>
            <a:xfrm>
              <a:off x="5745439" y="2425711"/>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52/9</a:t>
              </a:r>
              <a:endParaRPr lang="en-US" sz="1200" b="1" dirty="0">
                <a:solidFill>
                  <a:schemeClr val="tx1"/>
                </a:solidFill>
              </a:endParaRPr>
            </a:p>
          </p:txBody>
        </p:sp>
        <p:sp>
          <p:nvSpPr>
            <p:cNvPr id="70" name="Rectangle 69">
              <a:extLst>
                <a:ext uri="{FF2B5EF4-FFF2-40B4-BE49-F238E27FC236}">
                  <a16:creationId xmlns:a16="http://schemas.microsoft.com/office/drawing/2014/main" id="{70634960-EC47-17F8-7253-E92FEF942F30}"/>
                </a:ext>
              </a:extLst>
            </p:cNvPr>
            <p:cNvSpPr/>
            <p:nvPr/>
          </p:nvSpPr>
          <p:spPr>
            <a:xfrm>
              <a:off x="5745439" y="2898395"/>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46/7</a:t>
              </a:r>
              <a:endParaRPr lang="en-US" sz="1200" b="1" dirty="0">
                <a:solidFill>
                  <a:schemeClr val="tx1"/>
                </a:solidFill>
              </a:endParaRPr>
            </a:p>
          </p:txBody>
        </p:sp>
        <p:sp>
          <p:nvSpPr>
            <p:cNvPr id="71" name="Rectangle 70">
              <a:extLst>
                <a:ext uri="{FF2B5EF4-FFF2-40B4-BE49-F238E27FC236}">
                  <a16:creationId xmlns:a16="http://schemas.microsoft.com/office/drawing/2014/main" id="{736E16D8-CB2C-B07D-9B81-70937982ECCE}"/>
                </a:ext>
              </a:extLst>
            </p:cNvPr>
            <p:cNvSpPr/>
            <p:nvPr/>
          </p:nvSpPr>
          <p:spPr>
            <a:xfrm>
              <a:off x="5745438" y="3718880"/>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30/2</a:t>
              </a:r>
              <a:endParaRPr lang="en-US" sz="1200" b="1" dirty="0">
                <a:solidFill>
                  <a:schemeClr val="tx1"/>
                </a:solidFill>
              </a:endParaRPr>
            </a:p>
          </p:txBody>
        </p:sp>
        <p:sp>
          <p:nvSpPr>
            <p:cNvPr id="72" name="Rectangle 71">
              <a:extLst>
                <a:ext uri="{FF2B5EF4-FFF2-40B4-BE49-F238E27FC236}">
                  <a16:creationId xmlns:a16="http://schemas.microsoft.com/office/drawing/2014/main" id="{D96A7B70-1E70-E88A-AEBF-1383B80CABF5}"/>
                </a:ext>
              </a:extLst>
            </p:cNvPr>
            <p:cNvSpPr/>
            <p:nvPr/>
          </p:nvSpPr>
          <p:spPr>
            <a:xfrm>
              <a:off x="5745438" y="3297663"/>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33/2</a:t>
              </a:r>
              <a:endParaRPr lang="en-US" sz="1200" b="1" dirty="0">
                <a:solidFill>
                  <a:schemeClr val="tx1"/>
                </a:solidFill>
              </a:endParaRPr>
            </a:p>
          </p:txBody>
        </p:sp>
        <p:sp>
          <p:nvSpPr>
            <p:cNvPr id="73" name="Rectangle 72">
              <a:extLst>
                <a:ext uri="{FF2B5EF4-FFF2-40B4-BE49-F238E27FC236}">
                  <a16:creationId xmlns:a16="http://schemas.microsoft.com/office/drawing/2014/main" id="{5738EF1A-08D9-CDEE-258F-44E36D6B688C}"/>
                </a:ext>
              </a:extLst>
            </p:cNvPr>
            <p:cNvSpPr/>
            <p:nvPr/>
          </p:nvSpPr>
          <p:spPr>
            <a:xfrm>
              <a:off x="5745437" y="4160583"/>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16/5</a:t>
              </a:r>
              <a:endParaRPr lang="en-US" sz="1200" b="1" dirty="0">
                <a:solidFill>
                  <a:schemeClr val="tx1"/>
                </a:solidFill>
              </a:endParaRPr>
            </a:p>
          </p:txBody>
        </p:sp>
        <p:sp>
          <p:nvSpPr>
            <p:cNvPr id="74" name="Rectangle 73">
              <a:extLst>
                <a:ext uri="{FF2B5EF4-FFF2-40B4-BE49-F238E27FC236}">
                  <a16:creationId xmlns:a16="http://schemas.microsoft.com/office/drawing/2014/main" id="{E8B71BE5-4175-2ED3-C616-10931FBD6945}"/>
                </a:ext>
              </a:extLst>
            </p:cNvPr>
            <p:cNvSpPr/>
            <p:nvPr/>
          </p:nvSpPr>
          <p:spPr>
            <a:xfrm>
              <a:off x="5747349" y="4581800"/>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15/2</a:t>
              </a:r>
              <a:endParaRPr lang="en-US" sz="1200" b="1" dirty="0">
                <a:solidFill>
                  <a:schemeClr val="tx1"/>
                </a:solidFill>
              </a:endParaRPr>
            </a:p>
          </p:txBody>
        </p:sp>
        <p:sp>
          <p:nvSpPr>
            <p:cNvPr id="75" name="Rectangle 74">
              <a:extLst>
                <a:ext uri="{FF2B5EF4-FFF2-40B4-BE49-F238E27FC236}">
                  <a16:creationId xmlns:a16="http://schemas.microsoft.com/office/drawing/2014/main" id="{F6FAE294-34D9-F939-864C-E10395117160}"/>
                </a:ext>
              </a:extLst>
            </p:cNvPr>
            <p:cNvSpPr/>
            <p:nvPr/>
          </p:nvSpPr>
          <p:spPr>
            <a:xfrm>
              <a:off x="5745435" y="5041634"/>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14/2</a:t>
              </a:r>
              <a:endParaRPr lang="en-US" sz="1200" b="1" dirty="0">
                <a:solidFill>
                  <a:schemeClr val="tx1"/>
                </a:solidFill>
              </a:endParaRPr>
            </a:p>
          </p:txBody>
        </p:sp>
        <p:sp>
          <p:nvSpPr>
            <p:cNvPr id="76" name="Rectangle 75">
              <a:extLst>
                <a:ext uri="{FF2B5EF4-FFF2-40B4-BE49-F238E27FC236}">
                  <a16:creationId xmlns:a16="http://schemas.microsoft.com/office/drawing/2014/main" id="{EA59294B-E271-FEEC-24FE-D220F5B0C3D5}"/>
                </a:ext>
              </a:extLst>
            </p:cNvPr>
            <p:cNvSpPr/>
            <p:nvPr/>
          </p:nvSpPr>
          <p:spPr>
            <a:xfrm>
              <a:off x="5762312" y="5478329"/>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11/2</a:t>
              </a:r>
              <a:endParaRPr lang="en-US" sz="1200" b="1" dirty="0">
                <a:solidFill>
                  <a:schemeClr val="tx1"/>
                </a:solidFill>
              </a:endParaRPr>
            </a:p>
          </p:txBody>
        </p:sp>
        <p:sp>
          <p:nvSpPr>
            <p:cNvPr id="77" name="Rectangle 76">
              <a:extLst>
                <a:ext uri="{FF2B5EF4-FFF2-40B4-BE49-F238E27FC236}">
                  <a16:creationId xmlns:a16="http://schemas.microsoft.com/office/drawing/2014/main" id="{79932291-AFC1-2170-1357-3E21862B9572}"/>
                </a:ext>
              </a:extLst>
            </p:cNvPr>
            <p:cNvSpPr/>
            <p:nvPr/>
          </p:nvSpPr>
          <p:spPr>
            <a:xfrm>
              <a:off x="5762312" y="6016544"/>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7/59</a:t>
              </a:r>
              <a:endParaRPr lang="en-US" sz="1200" b="1" dirty="0">
                <a:solidFill>
                  <a:schemeClr val="tx1"/>
                </a:solidFill>
              </a:endParaRPr>
            </a:p>
          </p:txBody>
        </p:sp>
        <p:sp>
          <p:nvSpPr>
            <p:cNvPr id="78" name="Rectangle 77">
              <a:extLst>
                <a:ext uri="{FF2B5EF4-FFF2-40B4-BE49-F238E27FC236}">
                  <a16:creationId xmlns:a16="http://schemas.microsoft.com/office/drawing/2014/main" id="{DFE53B43-0A9B-B33A-3ECC-1B7E8D45A201}"/>
                </a:ext>
              </a:extLst>
            </p:cNvPr>
            <p:cNvSpPr/>
            <p:nvPr/>
          </p:nvSpPr>
          <p:spPr>
            <a:xfrm>
              <a:off x="4461242" y="1997525"/>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37</a:t>
              </a:r>
              <a:endParaRPr lang="en-US" sz="1200" b="1" dirty="0">
                <a:solidFill>
                  <a:schemeClr val="tx1"/>
                </a:solidFill>
              </a:endParaRPr>
            </a:p>
          </p:txBody>
        </p:sp>
        <p:sp>
          <p:nvSpPr>
            <p:cNvPr id="79" name="Rectangle 78">
              <a:extLst>
                <a:ext uri="{FF2B5EF4-FFF2-40B4-BE49-F238E27FC236}">
                  <a16:creationId xmlns:a16="http://schemas.microsoft.com/office/drawing/2014/main" id="{26E4C2B0-A557-486F-2087-F5EA9DDF822B}"/>
                </a:ext>
              </a:extLst>
            </p:cNvPr>
            <p:cNvSpPr/>
            <p:nvPr/>
          </p:nvSpPr>
          <p:spPr>
            <a:xfrm>
              <a:off x="4484286" y="2443697"/>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23/7</a:t>
              </a:r>
              <a:endParaRPr lang="en-US" sz="1200" b="1" dirty="0">
                <a:solidFill>
                  <a:schemeClr val="tx1"/>
                </a:solidFill>
              </a:endParaRPr>
            </a:p>
          </p:txBody>
        </p:sp>
        <p:sp>
          <p:nvSpPr>
            <p:cNvPr id="80" name="Rectangle 79">
              <a:extLst>
                <a:ext uri="{FF2B5EF4-FFF2-40B4-BE49-F238E27FC236}">
                  <a16:creationId xmlns:a16="http://schemas.microsoft.com/office/drawing/2014/main" id="{45FFAE2A-AA93-E49D-F4F1-6B2FB5DA9DE0}"/>
                </a:ext>
              </a:extLst>
            </p:cNvPr>
            <p:cNvSpPr/>
            <p:nvPr/>
          </p:nvSpPr>
          <p:spPr>
            <a:xfrm>
              <a:off x="4493398" y="2883654"/>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21/9</a:t>
              </a:r>
              <a:endParaRPr lang="en-US" sz="1200" b="1" dirty="0">
                <a:solidFill>
                  <a:schemeClr val="tx1"/>
                </a:solidFill>
              </a:endParaRPr>
            </a:p>
          </p:txBody>
        </p:sp>
        <p:sp>
          <p:nvSpPr>
            <p:cNvPr id="81" name="Rectangle 80">
              <a:extLst>
                <a:ext uri="{FF2B5EF4-FFF2-40B4-BE49-F238E27FC236}">
                  <a16:creationId xmlns:a16="http://schemas.microsoft.com/office/drawing/2014/main" id="{A0EB5F5A-FBD9-0067-46FA-B0B90A3959EF}"/>
                </a:ext>
              </a:extLst>
            </p:cNvPr>
            <p:cNvSpPr/>
            <p:nvPr/>
          </p:nvSpPr>
          <p:spPr>
            <a:xfrm>
              <a:off x="4490837" y="3318353"/>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5/2</a:t>
              </a:r>
              <a:endParaRPr lang="en-US" sz="1200" b="1" dirty="0">
                <a:solidFill>
                  <a:schemeClr val="tx1"/>
                </a:solidFill>
              </a:endParaRPr>
            </a:p>
          </p:txBody>
        </p:sp>
        <p:sp>
          <p:nvSpPr>
            <p:cNvPr id="82" name="Rectangle 81">
              <a:extLst>
                <a:ext uri="{FF2B5EF4-FFF2-40B4-BE49-F238E27FC236}">
                  <a16:creationId xmlns:a16="http://schemas.microsoft.com/office/drawing/2014/main" id="{E6EED8AF-164D-FB13-AE78-CA681EBA3288}"/>
                </a:ext>
              </a:extLst>
            </p:cNvPr>
            <p:cNvSpPr/>
            <p:nvPr/>
          </p:nvSpPr>
          <p:spPr>
            <a:xfrm>
              <a:off x="4490837" y="3769244"/>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17/4</a:t>
              </a:r>
              <a:endParaRPr lang="en-US" sz="1200" b="1" dirty="0">
                <a:solidFill>
                  <a:schemeClr val="tx1"/>
                </a:solidFill>
              </a:endParaRPr>
            </a:p>
          </p:txBody>
        </p:sp>
        <p:sp>
          <p:nvSpPr>
            <p:cNvPr id="83" name="Rectangle 82">
              <a:extLst>
                <a:ext uri="{FF2B5EF4-FFF2-40B4-BE49-F238E27FC236}">
                  <a16:creationId xmlns:a16="http://schemas.microsoft.com/office/drawing/2014/main" id="{94942DE7-1BE4-07B2-78C3-0A5070269D78}"/>
                </a:ext>
              </a:extLst>
            </p:cNvPr>
            <p:cNvSpPr/>
            <p:nvPr/>
          </p:nvSpPr>
          <p:spPr>
            <a:xfrm>
              <a:off x="4501192" y="4150979"/>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3/44</a:t>
              </a:r>
              <a:endParaRPr lang="en-US" sz="1200" b="1" dirty="0">
                <a:solidFill>
                  <a:schemeClr val="tx1"/>
                </a:solidFill>
              </a:endParaRPr>
            </a:p>
          </p:txBody>
        </p:sp>
        <p:sp>
          <p:nvSpPr>
            <p:cNvPr id="84" name="Rectangle 83">
              <a:extLst>
                <a:ext uri="{FF2B5EF4-FFF2-40B4-BE49-F238E27FC236}">
                  <a16:creationId xmlns:a16="http://schemas.microsoft.com/office/drawing/2014/main" id="{1244E331-4042-12F7-2D76-D9DAB196D8AA}"/>
                </a:ext>
              </a:extLst>
            </p:cNvPr>
            <p:cNvSpPr/>
            <p:nvPr/>
          </p:nvSpPr>
          <p:spPr>
            <a:xfrm>
              <a:off x="4512608" y="4626432"/>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2/6</a:t>
              </a:r>
              <a:endParaRPr lang="en-US" sz="1200" b="1" dirty="0">
                <a:solidFill>
                  <a:schemeClr val="tx1"/>
                </a:solidFill>
              </a:endParaRPr>
            </a:p>
          </p:txBody>
        </p:sp>
        <p:sp>
          <p:nvSpPr>
            <p:cNvPr id="85" name="Rectangle 84">
              <a:extLst>
                <a:ext uri="{FF2B5EF4-FFF2-40B4-BE49-F238E27FC236}">
                  <a16:creationId xmlns:a16="http://schemas.microsoft.com/office/drawing/2014/main" id="{63ED318A-B6C8-E75E-BADB-9DCAA4BB58E0}"/>
                </a:ext>
              </a:extLst>
            </p:cNvPr>
            <p:cNvSpPr/>
            <p:nvPr/>
          </p:nvSpPr>
          <p:spPr>
            <a:xfrm>
              <a:off x="4484285" y="5064561"/>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10</a:t>
              </a:r>
              <a:endParaRPr lang="en-US" sz="1200" b="1" dirty="0">
                <a:solidFill>
                  <a:schemeClr val="tx1"/>
                </a:solidFill>
              </a:endParaRPr>
            </a:p>
          </p:txBody>
        </p:sp>
        <p:sp>
          <p:nvSpPr>
            <p:cNvPr id="86" name="Rectangle 85">
              <a:extLst>
                <a:ext uri="{FF2B5EF4-FFF2-40B4-BE49-F238E27FC236}">
                  <a16:creationId xmlns:a16="http://schemas.microsoft.com/office/drawing/2014/main" id="{EEE4B71A-24CD-B702-43B7-2E3CC10DC3BF}"/>
                </a:ext>
              </a:extLst>
            </p:cNvPr>
            <p:cNvSpPr/>
            <p:nvPr/>
          </p:nvSpPr>
          <p:spPr>
            <a:xfrm>
              <a:off x="4461242" y="5515452"/>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5/7</a:t>
              </a:r>
              <a:endParaRPr lang="en-US" sz="1200" b="1" dirty="0">
                <a:solidFill>
                  <a:schemeClr val="tx1"/>
                </a:solidFill>
              </a:endParaRPr>
            </a:p>
          </p:txBody>
        </p:sp>
        <p:sp>
          <p:nvSpPr>
            <p:cNvPr id="87" name="Rectangle 86">
              <a:extLst>
                <a:ext uri="{FF2B5EF4-FFF2-40B4-BE49-F238E27FC236}">
                  <a16:creationId xmlns:a16="http://schemas.microsoft.com/office/drawing/2014/main" id="{8E3A5BFE-6D60-7010-9BD8-631519EA00E2}"/>
                </a:ext>
              </a:extLst>
            </p:cNvPr>
            <p:cNvSpPr/>
            <p:nvPr/>
          </p:nvSpPr>
          <p:spPr>
            <a:xfrm>
              <a:off x="4484284" y="6044476"/>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5/67</a:t>
              </a:r>
              <a:endParaRPr lang="en-US" sz="1200" b="1" dirty="0">
                <a:solidFill>
                  <a:schemeClr val="tx1"/>
                </a:solidFill>
              </a:endParaRPr>
            </a:p>
          </p:txBody>
        </p:sp>
        <p:sp>
          <p:nvSpPr>
            <p:cNvPr id="88" name="Rectangle 87">
              <a:extLst>
                <a:ext uri="{FF2B5EF4-FFF2-40B4-BE49-F238E27FC236}">
                  <a16:creationId xmlns:a16="http://schemas.microsoft.com/office/drawing/2014/main" id="{19273374-AF54-32DC-1749-E84A5CA03F91}"/>
                </a:ext>
              </a:extLst>
            </p:cNvPr>
            <p:cNvSpPr/>
            <p:nvPr/>
          </p:nvSpPr>
          <p:spPr>
            <a:xfrm>
              <a:off x="3235584" y="1993953"/>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750/000</a:t>
              </a:r>
              <a:endParaRPr lang="en-US" sz="1200" b="1" dirty="0">
                <a:solidFill>
                  <a:schemeClr val="tx1"/>
                </a:solidFill>
              </a:endParaRPr>
            </a:p>
          </p:txBody>
        </p:sp>
        <p:sp>
          <p:nvSpPr>
            <p:cNvPr id="89" name="Rectangle 88">
              <a:extLst>
                <a:ext uri="{FF2B5EF4-FFF2-40B4-BE49-F238E27FC236}">
                  <a16:creationId xmlns:a16="http://schemas.microsoft.com/office/drawing/2014/main" id="{F0EA71BB-D615-0860-9C9C-9A2DCD132A19}"/>
                </a:ext>
              </a:extLst>
            </p:cNvPr>
            <p:cNvSpPr/>
            <p:nvPr/>
          </p:nvSpPr>
          <p:spPr>
            <a:xfrm>
              <a:off x="3213583" y="2433910"/>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480/000</a:t>
              </a:r>
              <a:endParaRPr lang="en-US" sz="1200" b="1" dirty="0">
                <a:solidFill>
                  <a:schemeClr val="tx1"/>
                </a:solidFill>
              </a:endParaRPr>
            </a:p>
          </p:txBody>
        </p:sp>
        <p:sp>
          <p:nvSpPr>
            <p:cNvPr id="90" name="Rectangle 89">
              <a:extLst>
                <a:ext uri="{FF2B5EF4-FFF2-40B4-BE49-F238E27FC236}">
                  <a16:creationId xmlns:a16="http://schemas.microsoft.com/office/drawing/2014/main" id="{1FC035F2-B039-78FC-C339-2932289B502F}"/>
                </a:ext>
              </a:extLst>
            </p:cNvPr>
            <p:cNvSpPr/>
            <p:nvPr/>
          </p:nvSpPr>
          <p:spPr>
            <a:xfrm>
              <a:off x="3242079" y="2883653"/>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520/000</a:t>
              </a:r>
              <a:endParaRPr lang="en-US" sz="1200" b="1" dirty="0">
                <a:solidFill>
                  <a:schemeClr val="tx1"/>
                </a:solidFill>
              </a:endParaRPr>
            </a:p>
          </p:txBody>
        </p:sp>
        <p:sp>
          <p:nvSpPr>
            <p:cNvPr id="91" name="Rectangle 90">
              <a:extLst>
                <a:ext uri="{FF2B5EF4-FFF2-40B4-BE49-F238E27FC236}">
                  <a16:creationId xmlns:a16="http://schemas.microsoft.com/office/drawing/2014/main" id="{34217E2D-0E39-407D-81A2-D0195FFA7C65}"/>
                </a:ext>
              </a:extLst>
            </p:cNvPr>
            <p:cNvSpPr/>
            <p:nvPr/>
          </p:nvSpPr>
          <p:spPr>
            <a:xfrm>
              <a:off x="3250889" y="3310034"/>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40/000</a:t>
              </a:r>
              <a:endParaRPr lang="en-US" sz="1200" b="1" dirty="0">
                <a:solidFill>
                  <a:schemeClr val="tx1"/>
                </a:solidFill>
              </a:endParaRPr>
            </a:p>
          </p:txBody>
        </p:sp>
        <p:sp>
          <p:nvSpPr>
            <p:cNvPr id="92" name="Rectangle 91">
              <a:extLst>
                <a:ext uri="{FF2B5EF4-FFF2-40B4-BE49-F238E27FC236}">
                  <a16:creationId xmlns:a16="http://schemas.microsoft.com/office/drawing/2014/main" id="{BB8B6323-58BF-161B-011C-0A98E008C0DB}"/>
                </a:ext>
              </a:extLst>
            </p:cNvPr>
            <p:cNvSpPr/>
            <p:nvPr/>
          </p:nvSpPr>
          <p:spPr>
            <a:xfrm>
              <a:off x="3235693" y="3738717"/>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300/000</a:t>
              </a:r>
              <a:endParaRPr lang="en-US" sz="1200" b="1" dirty="0">
                <a:solidFill>
                  <a:schemeClr val="tx1"/>
                </a:solidFill>
              </a:endParaRPr>
            </a:p>
          </p:txBody>
        </p:sp>
        <p:sp>
          <p:nvSpPr>
            <p:cNvPr id="93" name="Rectangle 92">
              <a:extLst>
                <a:ext uri="{FF2B5EF4-FFF2-40B4-BE49-F238E27FC236}">
                  <a16:creationId xmlns:a16="http://schemas.microsoft.com/office/drawing/2014/main" id="{8B733452-27D6-3541-CE28-8430E963D84E}"/>
                </a:ext>
              </a:extLst>
            </p:cNvPr>
            <p:cNvSpPr/>
            <p:nvPr/>
          </p:nvSpPr>
          <p:spPr>
            <a:xfrm>
              <a:off x="3286911" y="4188303"/>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180/000</a:t>
              </a:r>
              <a:endParaRPr lang="en-US" sz="1200" b="1" dirty="0">
                <a:solidFill>
                  <a:schemeClr val="tx1"/>
                </a:solidFill>
              </a:endParaRPr>
            </a:p>
          </p:txBody>
        </p:sp>
        <p:sp>
          <p:nvSpPr>
            <p:cNvPr id="94" name="Rectangle 93">
              <a:extLst>
                <a:ext uri="{FF2B5EF4-FFF2-40B4-BE49-F238E27FC236}">
                  <a16:creationId xmlns:a16="http://schemas.microsoft.com/office/drawing/2014/main" id="{DC95092E-55BD-E258-7133-C49D1230532C}"/>
                </a:ext>
              </a:extLst>
            </p:cNvPr>
            <p:cNvSpPr/>
            <p:nvPr/>
          </p:nvSpPr>
          <p:spPr>
            <a:xfrm>
              <a:off x="3235583" y="4647510"/>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60/000</a:t>
              </a:r>
              <a:endParaRPr lang="en-US" sz="1200" b="1" dirty="0">
                <a:solidFill>
                  <a:schemeClr val="tx1"/>
                </a:solidFill>
              </a:endParaRPr>
            </a:p>
          </p:txBody>
        </p:sp>
        <p:sp>
          <p:nvSpPr>
            <p:cNvPr id="95" name="Rectangle 94">
              <a:extLst>
                <a:ext uri="{FF2B5EF4-FFF2-40B4-BE49-F238E27FC236}">
                  <a16:creationId xmlns:a16="http://schemas.microsoft.com/office/drawing/2014/main" id="{50131221-8371-4335-F4E8-5354620CBAB2}"/>
                </a:ext>
              </a:extLst>
            </p:cNvPr>
            <p:cNvSpPr/>
            <p:nvPr/>
          </p:nvSpPr>
          <p:spPr>
            <a:xfrm>
              <a:off x="3242078" y="5051637"/>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46/000</a:t>
              </a:r>
              <a:endParaRPr lang="en-US" sz="1200" b="1" dirty="0">
                <a:solidFill>
                  <a:schemeClr val="tx1"/>
                </a:solidFill>
              </a:endParaRPr>
            </a:p>
          </p:txBody>
        </p:sp>
        <p:sp>
          <p:nvSpPr>
            <p:cNvPr id="96" name="Rectangle 95">
              <a:extLst>
                <a:ext uri="{FF2B5EF4-FFF2-40B4-BE49-F238E27FC236}">
                  <a16:creationId xmlns:a16="http://schemas.microsoft.com/office/drawing/2014/main" id="{42FA6678-5A37-247B-B69C-7A7A412205C8}"/>
                </a:ext>
              </a:extLst>
            </p:cNvPr>
            <p:cNvSpPr/>
            <p:nvPr/>
          </p:nvSpPr>
          <p:spPr>
            <a:xfrm>
              <a:off x="3244130" y="5496374"/>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237/000</a:t>
              </a:r>
              <a:endParaRPr lang="en-US" sz="1200" b="1" dirty="0">
                <a:solidFill>
                  <a:schemeClr val="tx1"/>
                </a:solidFill>
              </a:endParaRPr>
            </a:p>
          </p:txBody>
        </p:sp>
        <p:sp>
          <p:nvSpPr>
            <p:cNvPr id="97" name="Rectangle 96">
              <a:extLst>
                <a:ext uri="{FF2B5EF4-FFF2-40B4-BE49-F238E27FC236}">
                  <a16:creationId xmlns:a16="http://schemas.microsoft.com/office/drawing/2014/main" id="{C798C4A4-4BE7-641F-350B-7953FEA2BF16}"/>
                </a:ext>
              </a:extLst>
            </p:cNvPr>
            <p:cNvSpPr/>
            <p:nvPr/>
          </p:nvSpPr>
          <p:spPr>
            <a:xfrm>
              <a:off x="3213582" y="6044476"/>
              <a:ext cx="812377" cy="3606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1200" b="1" dirty="0">
                  <a:solidFill>
                    <a:schemeClr val="tx1"/>
                  </a:solidFill>
                </a:rPr>
                <a:t>120/000</a:t>
              </a:r>
              <a:endParaRPr lang="en-US" sz="1200" b="1" dirty="0">
                <a:solidFill>
                  <a:schemeClr val="tx1"/>
                </a:solidFill>
              </a:endParaRPr>
            </a:p>
          </p:txBody>
        </p:sp>
      </p:grpSp>
      <p:pic>
        <p:nvPicPr>
          <p:cNvPr id="9" name="Picture 8">
            <a:extLst>
              <a:ext uri="{FF2B5EF4-FFF2-40B4-BE49-F238E27FC236}">
                <a16:creationId xmlns:a16="http://schemas.microsoft.com/office/drawing/2014/main" id="{0F82C253-5BA4-4B01-1522-84AAAC478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432" y="2529538"/>
            <a:ext cx="2692421" cy="26924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84627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6352DA8-56A4-73EC-BD1D-F922504CE071}"/>
              </a:ext>
            </a:extLst>
          </p:cNvPr>
          <p:cNvSpPr/>
          <p:nvPr/>
        </p:nvSpPr>
        <p:spPr>
          <a:xfrm>
            <a:off x="253999" y="1315616"/>
            <a:ext cx="11684001" cy="4637312"/>
          </a:xfrm>
          <a:prstGeom prst="roundRect">
            <a:avLst>
              <a:gd name="adj" fmla="val 0"/>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528B36A-2AFA-9A04-F818-56C0F688D3F3}"/>
              </a:ext>
            </a:extLst>
          </p:cNvPr>
          <p:cNvSpPr txBox="1"/>
          <p:nvPr/>
        </p:nvSpPr>
        <p:spPr>
          <a:xfrm>
            <a:off x="5605363" y="1906110"/>
            <a:ext cx="6097554" cy="3381695"/>
          </a:xfrm>
          <a:prstGeom prst="rect">
            <a:avLst/>
          </a:prstGeom>
          <a:noFill/>
        </p:spPr>
        <p:txBody>
          <a:bodyPr wrap="square">
            <a:spAutoFit/>
          </a:bodyPr>
          <a:lstStyle/>
          <a:p>
            <a:pPr algn="justLow" rtl="1">
              <a:lnSpc>
                <a:spcPct val="150000"/>
              </a:lnSpc>
            </a:pPr>
            <a:r>
              <a:rPr lang="fa-IR" sz="1800" b="0" i="0" u="none" strike="noStrike" baseline="0" dirty="0">
                <a:latin typeface="BMitra"/>
              </a:rPr>
              <a:t>همان‌طور‌که در فصل</a:t>
            </a:r>
            <a:r>
              <a:rPr lang="fa-IR" dirty="0">
                <a:latin typeface="BMitra"/>
              </a:rPr>
              <a:t>‌</a:t>
            </a:r>
            <a:r>
              <a:rPr lang="fa-IR" sz="1800" b="0" i="0" u="none" strike="noStrike" baseline="0" dirty="0">
                <a:latin typeface="BMitra"/>
              </a:rPr>
              <a:t>های گذشته آموختید گسل‌ها ساختارهای‌خطی، </a:t>
            </a:r>
            <a:r>
              <a:rPr lang="fa-IR" sz="1800" b="0" i="0" u="none" strike="noStrike" baseline="0" dirty="0">
                <a:solidFill>
                  <a:srgbClr val="C00000"/>
                </a:solidFill>
                <a:latin typeface="BMitra"/>
              </a:rPr>
              <a:t>همراه با جابه‌جایی </a:t>
            </a:r>
            <a:r>
              <a:rPr lang="fa-IR" sz="1800" b="0" i="0" u="none" strike="noStrike" baseline="0" dirty="0">
                <a:latin typeface="BMitra"/>
              </a:rPr>
              <a:t>هستند که بر تحولات و تکوین پهنه‌های</a:t>
            </a:r>
            <a:r>
              <a:rPr lang="fa-IR" dirty="0">
                <a:latin typeface="BMitra"/>
              </a:rPr>
              <a:t> </a:t>
            </a:r>
            <a:r>
              <a:rPr lang="fa-IR" sz="1800" b="0" i="0" u="none" strike="noStrike" baseline="0" dirty="0">
                <a:latin typeface="BMitra"/>
              </a:rPr>
              <a:t>زمین‌ساختی ایران نقش دارند. پوسته ایران زمین، دارای گسل‌های متعددی است و کمتر نقطه‌ای از کشور را می‌توان یافت که در آنجا گسلی وجود نداشته باشد. </a:t>
            </a:r>
            <a:r>
              <a:rPr lang="fa-IR" sz="1800" b="0" i="0" u="none" strike="noStrike" baseline="0" dirty="0">
                <a:solidFill>
                  <a:srgbClr val="C00000"/>
                </a:solidFill>
                <a:latin typeface="BMitra"/>
              </a:rPr>
              <a:t>وجود این گسل‌ها، فعالیت پوسته ایران زمین را نشان </a:t>
            </a:r>
            <a:r>
              <a:rPr lang="fa-IR" sz="1800" b="0" i="0" u="none" strike="noStrike" baseline="0" dirty="0">
                <a:latin typeface="BMitra"/>
              </a:rPr>
              <a:t>می‌دهد. انطباق کانون زمین‌لرزه‌ها در طی یک قرن اخیر با محل گسل‌های ایران، نشانه فعال‌بودن آنهاست.</a:t>
            </a:r>
            <a:endParaRPr lang="en-US" dirty="0"/>
          </a:p>
        </p:txBody>
      </p:sp>
      <p:cxnSp>
        <p:nvCxnSpPr>
          <p:cNvPr id="4" name="Straight Connector 3">
            <a:extLst>
              <a:ext uri="{FF2B5EF4-FFF2-40B4-BE49-F238E27FC236}">
                <a16:creationId xmlns:a16="http://schemas.microsoft.com/office/drawing/2014/main" id="{25E38370-2E9E-6944-65A7-574664498B42}"/>
              </a:ext>
            </a:extLst>
          </p:cNvPr>
          <p:cNvCxnSpPr>
            <a:cxnSpLocks/>
          </p:cNvCxnSpPr>
          <p:nvPr/>
        </p:nvCxnSpPr>
        <p:spPr>
          <a:xfrm>
            <a:off x="254000" y="897877"/>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0A76ED04-FC6C-E0DB-7F26-2B49D7A61AC7}"/>
              </a:ext>
            </a:extLst>
          </p:cNvPr>
          <p:cNvSpPr txBox="1"/>
          <p:nvPr/>
        </p:nvSpPr>
        <p:spPr>
          <a:xfrm>
            <a:off x="9741158" y="436212"/>
            <a:ext cx="2269671" cy="461665"/>
          </a:xfrm>
          <a:prstGeom prst="rect">
            <a:avLst/>
          </a:prstGeom>
          <a:noFill/>
        </p:spPr>
        <p:txBody>
          <a:bodyPr wrap="square">
            <a:spAutoFit/>
          </a:bodyPr>
          <a:lstStyle/>
          <a:p>
            <a:pPr algn="r" rtl="1"/>
            <a:r>
              <a:rPr lang="fa-IR" sz="2400" b="1" i="0" u="none" strike="noStrike" baseline="0" dirty="0">
                <a:solidFill>
                  <a:srgbClr val="F099C0"/>
                </a:solidFill>
                <a:latin typeface="BMitraBold"/>
              </a:rPr>
              <a:t>گسل‌های ایران</a:t>
            </a:r>
            <a:endParaRPr lang="en-US" sz="2400" dirty="0">
              <a:solidFill>
                <a:srgbClr val="F099C0"/>
              </a:solidFill>
            </a:endParaRPr>
          </a:p>
        </p:txBody>
      </p:sp>
      <p:pic>
        <p:nvPicPr>
          <p:cNvPr id="5" name="Picture 4">
            <a:extLst>
              <a:ext uri="{FF2B5EF4-FFF2-40B4-BE49-F238E27FC236}">
                <a16:creationId xmlns:a16="http://schemas.microsoft.com/office/drawing/2014/main" id="{5299E9EA-015D-8742-DFD5-9AFD577EF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737" y="2043402"/>
            <a:ext cx="4661889" cy="318173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59165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BB86873-F874-D811-E0D1-5A134467E50E}"/>
              </a:ext>
            </a:extLst>
          </p:cNvPr>
          <p:cNvSpPr/>
          <p:nvPr/>
        </p:nvSpPr>
        <p:spPr>
          <a:xfrm>
            <a:off x="5497352" y="907157"/>
            <a:ext cx="6557799" cy="5201676"/>
          </a:xfrm>
          <a:prstGeom prst="roundRect">
            <a:avLst>
              <a:gd name="adj" fmla="val 7197"/>
            </a:avLst>
          </a:prstGeom>
          <a:solidFill>
            <a:srgbClr val="17F1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8D6B60B-3B1A-E190-EC21-91162F01A19F}"/>
              </a:ext>
            </a:extLst>
          </p:cNvPr>
          <p:cNvSpPr txBox="1"/>
          <p:nvPr/>
        </p:nvSpPr>
        <p:spPr>
          <a:xfrm>
            <a:off x="5745324" y="981804"/>
            <a:ext cx="6097554" cy="5043688"/>
          </a:xfrm>
          <a:prstGeom prst="rect">
            <a:avLst/>
          </a:prstGeom>
          <a:noFill/>
        </p:spPr>
        <p:txBody>
          <a:bodyPr wrap="square">
            <a:spAutoFit/>
          </a:bodyPr>
          <a:lstStyle/>
          <a:p>
            <a:pPr algn="justLow" rtl="1">
              <a:lnSpc>
                <a:spcPct val="150000"/>
              </a:lnSpc>
            </a:pPr>
            <a:r>
              <a:rPr lang="fa-IR" sz="1800" b="0" i="0" u="none" strike="noStrike" baseline="0" dirty="0">
                <a:latin typeface="BMitra"/>
              </a:rPr>
              <a:t>برای تقسیم‌بندی گسل‌ها، به معیار‌های متعددی توجه شده است که عبارت‌اند‌از </a:t>
            </a:r>
            <a:r>
              <a:rPr lang="fa-IR" sz="1800" b="0" i="0" u="none" strike="noStrike" baseline="0" dirty="0">
                <a:solidFill>
                  <a:srgbClr val="C00000"/>
                </a:solidFill>
                <a:latin typeface="BMitra"/>
              </a:rPr>
              <a:t>معیارهای زمین‌شناسی و پراکندگی‌جغرافیایی</a:t>
            </a:r>
            <a:r>
              <a:rPr lang="fa-IR" dirty="0">
                <a:latin typeface="BMitra"/>
              </a:rPr>
              <a:t>. </a:t>
            </a:r>
            <a:r>
              <a:rPr lang="fa-IR" sz="1800" b="0" i="0" u="none" strike="noStrike" baseline="0" dirty="0">
                <a:latin typeface="BMitra"/>
              </a:rPr>
              <a:t>تعدادی از گسل‌های ایران، </a:t>
            </a:r>
            <a:r>
              <a:rPr lang="fa-IR" sz="1800" b="0" i="0" u="none" strike="noStrike" baseline="0" dirty="0">
                <a:solidFill>
                  <a:srgbClr val="C00000"/>
                </a:solidFill>
                <a:latin typeface="BMitra"/>
              </a:rPr>
              <a:t>قدیمی و غیرفعال </a:t>
            </a:r>
            <a:r>
              <a:rPr lang="fa-IR" sz="1800" b="0" i="0" u="none" strike="noStrike" baseline="0" dirty="0">
                <a:latin typeface="BMitra"/>
              </a:rPr>
              <a:t>و برخی از گسل‌ها </a:t>
            </a:r>
            <a:r>
              <a:rPr lang="fa-IR" sz="1800" b="0" i="0" u="none" strike="noStrike" baseline="0" dirty="0">
                <a:solidFill>
                  <a:srgbClr val="C00000"/>
                </a:solidFill>
                <a:latin typeface="BMitra"/>
              </a:rPr>
              <a:t>جوان و لرزه‌خیز </a:t>
            </a:r>
            <a:r>
              <a:rPr lang="fa-IR" sz="1800" b="0" i="0" u="none" strike="noStrike" baseline="0" dirty="0">
                <a:latin typeface="BMitra"/>
              </a:rPr>
              <a:t>هستند و امروزه زمین‌لرزه‌ها، در امتداد آنها رخ می‌دهد. لازم به ذکر است که همواره زمین‌لرزه‌ها بر روی گسل‌های شناخته‌شده رخ نمی‌دهد؛ به‌طورمثال </a:t>
            </a:r>
            <a:r>
              <a:rPr lang="fa-IR" sz="1800" b="0" i="0" u="none" strike="noStrike" baseline="0" dirty="0">
                <a:solidFill>
                  <a:srgbClr val="C00000"/>
                </a:solidFill>
                <a:latin typeface="BMitra"/>
              </a:rPr>
              <a:t>زمین‌لرزه طبس </a:t>
            </a:r>
            <a:r>
              <a:rPr lang="fa-IR" sz="1800" b="0" i="0" u="none" strike="noStrike" baseline="0" dirty="0">
                <a:latin typeface="BMitra"/>
              </a:rPr>
              <a:t>به بزرگای </a:t>
            </a:r>
            <a:r>
              <a:rPr lang="fa-IR" sz="1800" b="0" i="0" u="none" strike="noStrike" baseline="0" dirty="0">
                <a:solidFill>
                  <a:srgbClr val="C00000"/>
                </a:solidFill>
                <a:latin typeface="BMitra"/>
              </a:rPr>
              <a:t>7/7 ریشتر که یکی از بزرگ‌ترین </a:t>
            </a:r>
            <a:r>
              <a:rPr lang="fa-IR" sz="1800" b="0" i="0" u="none" strike="noStrike" baseline="0" dirty="0">
                <a:latin typeface="BMitra"/>
              </a:rPr>
              <a:t>زمین‌لرزه‌های ایران به شمار می‌آید، در شهریور سال 1357 بر روی یک گسل ناشناخته و بی‌نام</a:t>
            </a:r>
            <a:r>
              <a:rPr lang="fa-IR" dirty="0">
                <a:latin typeface="BMitra"/>
              </a:rPr>
              <a:t> </a:t>
            </a:r>
            <a:r>
              <a:rPr lang="fa-IR" sz="1800" b="0" i="0" u="none" strike="noStrike" baseline="0" dirty="0">
                <a:latin typeface="BMitra"/>
              </a:rPr>
              <a:t>رخ داد. </a:t>
            </a:r>
            <a:r>
              <a:rPr lang="fa-IR" sz="1800" b="0" i="0" u="none" strike="noStrike" baseline="0" dirty="0">
                <a:solidFill>
                  <a:srgbClr val="C00000"/>
                </a:solidFill>
                <a:latin typeface="BMitra"/>
              </a:rPr>
              <a:t>گسل‌های ایران دارای سه امتداد اصلی </a:t>
            </a:r>
            <a:r>
              <a:rPr lang="fa-IR" sz="1800" b="0" i="0" u="none" strike="noStrike" baseline="0" dirty="0">
                <a:latin typeface="BMitra"/>
              </a:rPr>
              <a:t>هستند که شامل امتداد شمال غرب _ جنوب شرق (مانند گسل زاگرس)، امتداد شمال</a:t>
            </a:r>
          </a:p>
          <a:p>
            <a:pPr algn="justLow" rtl="1">
              <a:lnSpc>
                <a:spcPct val="150000"/>
              </a:lnSpc>
            </a:pPr>
            <a:r>
              <a:rPr lang="fa-IR" sz="1800" b="0" i="0" u="none" strike="noStrike" baseline="0" dirty="0">
                <a:latin typeface="BMitra"/>
              </a:rPr>
              <a:t>شرق _ جنوب غرب (مانندگسل درونه) و امتداد شمالی _ جنوبی (مانندگسل هریرود) است.</a:t>
            </a:r>
            <a:endParaRPr lang="en-US" dirty="0"/>
          </a:p>
        </p:txBody>
      </p:sp>
      <p:sp>
        <p:nvSpPr>
          <p:cNvPr id="9" name="TextBox 8">
            <a:extLst>
              <a:ext uri="{FF2B5EF4-FFF2-40B4-BE49-F238E27FC236}">
                <a16:creationId xmlns:a16="http://schemas.microsoft.com/office/drawing/2014/main" id="{F53DBE32-FF7E-7AA2-AEDA-FBD2D7EA53C3}"/>
              </a:ext>
            </a:extLst>
          </p:cNvPr>
          <p:cNvSpPr txBox="1"/>
          <p:nvPr/>
        </p:nvSpPr>
        <p:spPr>
          <a:xfrm>
            <a:off x="858416" y="6108833"/>
            <a:ext cx="3725246"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11_7_نقشه پراکندگی گسل‌های ایران</a:t>
            </a:r>
            <a:endParaRPr lang="en-US" sz="1600" dirty="0">
              <a:solidFill>
                <a:srgbClr val="008C40"/>
              </a:solidFill>
            </a:endParaRPr>
          </a:p>
        </p:txBody>
      </p:sp>
      <p:grpSp>
        <p:nvGrpSpPr>
          <p:cNvPr id="17" name="Group 16">
            <a:extLst>
              <a:ext uri="{FF2B5EF4-FFF2-40B4-BE49-F238E27FC236}">
                <a16:creationId xmlns:a16="http://schemas.microsoft.com/office/drawing/2014/main" id="{C84563E8-3A8A-D52F-CB32-2C8445B03EE0}"/>
              </a:ext>
            </a:extLst>
          </p:cNvPr>
          <p:cNvGrpSpPr/>
          <p:nvPr/>
        </p:nvGrpSpPr>
        <p:grpSpPr>
          <a:xfrm>
            <a:off x="203784" y="1224642"/>
            <a:ext cx="5176223" cy="4408715"/>
            <a:chOff x="203784" y="1224642"/>
            <a:chExt cx="5176223" cy="4408715"/>
          </a:xfrm>
        </p:grpSpPr>
        <p:pic>
          <p:nvPicPr>
            <p:cNvPr id="7" name="Picture 6">
              <a:extLst>
                <a:ext uri="{FF2B5EF4-FFF2-40B4-BE49-F238E27FC236}">
                  <a16:creationId xmlns:a16="http://schemas.microsoft.com/office/drawing/2014/main" id="{0E4EAB93-0F0C-D22C-9361-8C61981A329E}"/>
                </a:ext>
              </a:extLst>
            </p:cNvPr>
            <p:cNvPicPr>
              <a:picLocks noChangeAspect="1"/>
            </p:cNvPicPr>
            <p:nvPr/>
          </p:nvPicPr>
          <p:blipFill>
            <a:blip r:embed="rId2">
              <a:extLst>
                <a:ext uri="{28A0092B-C50C-407E-A947-70E740481C1C}">
                  <a14:useLocalDpi xmlns:a14="http://schemas.microsoft.com/office/drawing/2010/main" val="0"/>
                </a:ext>
              </a:extLst>
            </a:blip>
            <a:srcRect l="28776" t="14692" r="26836" b="14834"/>
            <a:stretch>
              <a:fillRect/>
            </a:stretch>
          </p:blipFill>
          <p:spPr>
            <a:xfrm>
              <a:off x="203784" y="1224642"/>
              <a:ext cx="5176223" cy="4408715"/>
            </a:xfrm>
            <a:prstGeom prst="rect">
              <a:avLst/>
            </a:prstGeom>
          </p:spPr>
        </p:pic>
        <p:sp>
          <p:nvSpPr>
            <p:cNvPr id="15" name="Rectangle 14">
              <a:extLst>
                <a:ext uri="{FF2B5EF4-FFF2-40B4-BE49-F238E27FC236}">
                  <a16:creationId xmlns:a16="http://schemas.microsoft.com/office/drawing/2014/main" id="{C69F4861-A1D8-5907-C91A-710E18CC7432}"/>
                </a:ext>
              </a:extLst>
            </p:cNvPr>
            <p:cNvSpPr/>
            <p:nvPr/>
          </p:nvSpPr>
          <p:spPr>
            <a:xfrm>
              <a:off x="203784" y="5179393"/>
              <a:ext cx="814874" cy="3918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Low" rtl="1"/>
              <a:r>
                <a:rPr lang="fa-IR" sz="600" b="1" dirty="0">
                  <a:solidFill>
                    <a:schemeClr val="tx1"/>
                  </a:solidFill>
                  <a:latin typeface="BMitraBold"/>
                </a:rPr>
                <a:t>گسل راندگی اصلی</a:t>
              </a:r>
            </a:p>
            <a:p>
              <a:pPr algn="justLow" rtl="1"/>
              <a:r>
                <a:rPr lang="fa-IR" sz="600" b="1" dirty="0">
                  <a:solidFill>
                    <a:schemeClr val="tx1"/>
                  </a:solidFill>
                  <a:latin typeface="BMitraBold"/>
                </a:rPr>
                <a:t>گسل راستالغز اصلی</a:t>
              </a:r>
            </a:p>
            <a:p>
              <a:pPr algn="justLow" rtl="1"/>
              <a:r>
                <a:rPr lang="fa-IR" sz="600" b="1" dirty="0">
                  <a:solidFill>
                    <a:schemeClr val="tx1"/>
                  </a:solidFill>
                </a:rPr>
                <a:t>گسل فرعی</a:t>
              </a:r>
              <a:endParaRPr lang="en-US" sz="600" dirty="0">
                <a:solidFill>
                  <a:schemeClr val="tx1"/>
                </a:solidFill>
              </a:endParaRPr>
            </a:p>
          </p:txBody>
        </p:sp>
        <p:sp>
          <p:nvSpPr>
            <p:cNvPr id="16" name="Rectangle 15">
              <a:extLst>
                <a:ext uri="{FF2B5EF4-FFF2-40B4-BE49-F238E27FC236}">
                  <a16:creationId xmlns:a16="http://schemas.microsoft.com/office/drawing/2014/main" id="{1C319B8F-39B4-7F0A-8457-DA7596E3E49E}"/>
                </a:ext>
              </a:extLst>
            </p:cNvPr>
            <p:cNvSpPr/>
            <p:nvPr/>
          </p:nvSpPr>
          <p:spPr>
            <a:xfrm>
              <a:off x="405105" y="4983450"/>
              <a:ext cx="814874" cy="1959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Low" rtl="1"/>
              <a:r>
                <a:rPr lang="fa-IR" sz="800" b="1" dirty="0">
                  <a:solidFill>
                    <a:schemeClr val="tx1"/>
                  </a:solidFill>
                  <a:latin typeface="BMitraBold"/>
                </a:rPr>
                <a:t>راهنمای نقشه</a:t>
              </a:r>
              <a:endParaRPr lang="en-US" sz="800" dirty="0">
                <a:solidFill>
                  <a:schemeClr val="tx1"/>
                </a:solidFill>
              </a:endParaRPr>
            </a:p>
          </p:txBody>
        </p:sp>
      </p:grpSp>
    </p:spTree>
    <p:extLst>
      <p:ext uri="{BB962C8B-B14F-4D97-AF65-F5344CB8AC3E}">
        <p14:creationId xmlns:p14="http://schemas.microsoft.com/office/powerpoint/2010/main" val="1737510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28BD1CFB-4EDE-E941-1D67-A3471C3C4806}"/>
              </a:ext>
            </a:extLst>
          </p:cNvPr>
          <p:cNvSpPr/>
          <p:nvPr/>
        </p:nvSpPr>
        <p:spPr>
          <a:xfrm>
            <a:off x="6722120" y="1094070"/>
            <a:ext cx="5331927" cy="5131523"/>
          </a:xfrm>
          <a:prstGeom prst="roundRect">
            <a:avLst>
              <a:gd name="adj" fmla="val 9394"/>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AD202684-5C09-2B13-258C-53849078B9D2}"/>
              </a:ext>
            </a:extLst>
          </p:cNvPr>
          <p:cNvCxnSpPr>
            <a:cxnSpLocks/>
          </p:cNvCxnSpPr>
          <p:nvPr/>
        </p:nvCxnSpPr>
        <p:spPr>
          <a:xfrm>
            <a:off x="254000" y="632405"/>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sp>
        <p:nvSpPr>
          <p:cNvPr id="4" name="TextBox 3">
            <a:extLst>
              <a:ext uri="{FF2B5EF4-FFF2-40B4-BE49-F238E27FC236}">
                <a16:creationId xmlns:a16="http://schemas.microsoft.com/office/drawing/2014/main" id="{2E5EAB66-F8F7-0408-54A8-6E7EB6DF1027}"/>
              </a:ext>
            </a:extLst>
          </p:cNvPr>
          <p:cNvSpPr txBox="1"/>
          <p:nvPr/>
        </p:nvSpPr>
        <p:spPr>
          <a:xfrm>
            <a:off x="9183137" y="170740"/>
            <a:ext cx="2754863" cy="461665"/>
          </a:xfrm>
          <a:prstGeom prst="rect">
            <a:avLst/>
          </a:prstGeom>
          <a:noFill/>
        </p:spPr>
        <p:txBody>
          <a:bodyPr wrap="square">
            <a:spAutoFit/>
          </a:bodyPr>
          <a:lstStyle/>
          <a:p>
            <a:pPr algn="r" rtl="1"/>
            <a:r>
              <a:rPr lang="fa-IR" sz="2400" b="1" i="0" u="none" strike="noStrike" baseline="0" dirty="0">
                <a:solidFill>
                  <a:srgbClr val="ED93BC"/>
                </a:solidFill>
                <a:latin typeface="BMitraBold"/>
              </a:rPr>
              <a:t>آتشفشان‌های ایران</a:t>
            </a:r>
            <a:endParaRPr lang="en-US" sz="2400" dirty="0">
              <a:solidFill>
                <a:srgbClr val="ED93BC"/>
              </a:solidFill>
            </a:endParaRPr>
          </a:p>
        </p:txBody>
      </p:sp>
      <p:sp>
        <p:nvSpPr>
          <p:cNvPr id="6" name="TextBox 5">
            <a:extLst>
              <a:ext uri="{FF2B5EF4-FFF2-40B4-BE49-F238E27FC236}">
                <a16:creationId xmlns:a16="http://schemas.microsoft.com/office/drawing/2014/main" id="{D6F14D93-445D-62DC-9B6E-D9323A8869E2}"/>
              </a:ext>
            </a:extLst>
          </p:cNvPr>
          <p:cNvSpPr txBox="1"/>
          <p:nvPr/>
        </p:nvSpPr>
        <p:spPr>
          <a:xfrm>
            <a:off x="6881647" y="1400872"/>
            <a:ext cx="5012871" cy="4628190"/>
          </a:xfrm>
          <a:prstGeom prst="rect">
            <a:avLst/>
          </a:prstGeom>
          <a:noFill/>
        </p:spPr>
        <p:txBody>
          <a:bodyPr wrap="square">
            <a:spAutoFit/>
          </a:bodyPr>
          <a:lstStyle/>
          <a:p>
            <a:pPr algn="justLow" rtl="1">
              <a:lnSpc>
                <a:spcPct val="150000"/>
              </a:lnSpc>
            </a:pPr>
            <a:r>
              <a:rPr lang="fa-IR" sz="1800" b="0" i="0" u="none" strike="noStrike" baseline="0" dirty="0">
                <a:latin typeface="BMitra"/>
              </a:rPr>
              <a:t>مهم‌ترین قله‌های آتشفشانی ایران </a:t>
            </a:r>
            <a:r>
              <a:rPr lang="fa-IR" sz="1800" b="0" i="0" u="none" strike="noStrike" baseline="0" dirty="0">
                <a:solidFill>
                  <a:srgbClr val="C00000"/>
                </a:solidFill>
                <a:latin typeface="BMitra"/>
              </a:rPr>
              <a:t>دماوند، تفتان، بزمان، سهند و سبلان </a:t>
            </a:r>
            <a:r>
              <a:rPr lang="fa-IR" sz="1800" b="0" i="0" u="none" strike="noStrike" baseline="0" dirty="0">
                <a:latin typeface="BMitra"/>
              </a:rPr>
              <a:t>هستند. بیشتر فعالیت‌های آتشفشانی جوان ایران متعلق به </a:t>
            </a:r>
            <a:r>
              <a:rPr lang="fa-IR" sz="1800" b="0" i="0" u="none" strike="noStrike" baseline="0" dirty="0">
                <a:solidFill>
                  <a:srgbClr val="C00000"/>
                </a:solidFill>
                <a:latin typeface="BMitra"/>
              </a:rPr>
              <a:t>دوره کواترنری </a:t>
            </a:r>
            <a:r>
              <a:rPr lang="fa-IR" sz="1800" b="0" i="0" u="none" strike="noStrike" baseline="0" dirty="0">
                <a:latin typeface="BMitra"/>
              </a:rPr>
              <a:t>است که در امتداد نوار ارومیه _ دختر واقع شده‌اند. دماوند و تفتان در گذشته فعال بوده‌اند و آثار فعالیت آنها به صورت خروج گازهای گوگردی دیده می‌شود. مخروط آتشفشان سهند بسیار پهن و گسترده است که از تناوب خاکستر و گدازه تشکیل شده است. آتشفشان </a:t>
            </a:r>
            <a:r>
              <a:rPr lang="fa-IR" sz="1800" b="0" i="0" u="none" strike="noStrike" baseline="0" dirty="0">
                <a:solidFill>
                  <a:srgbClr val="C00000"/>
                </a:solidFill>
                <a:latin typeface="BMitra"/>
              </a:rPr>
              <a:t>سبلان</a:t>
            </a:r>
            <a:r>
              <a:rPr lang="fa-IR" sz="1800" b="0" i="0" u="none" strike="noStrike" baseline="0" dirty="0">
                <a:latin typeface="BMitra"/>
              </a:rPr>
              <a:t> چندین قله دارد که در دهانه بلندترین آنها </a:t>
            </a:r>
            <a:r>
              <a:rPr lang="fa-IR" sz="1800" b="0" i="0" u="none" strike="noStrike" baseline="0" dirty="0">
                <a:solidFill>
                  <a:srgbClr val="C00000"/>
                </a:solidFill>
                <a:latin typeface="BMitra"/>
              </a:rPr>
              <a:t>یکی از مرتفع‌ترین دریاچه‌های آب‌شیرین</a:t>
            </a:r>
            <a:r>
              <a:rPr lang="fa-IR" dirty="0">
                <a:solidFill>
                  <a:srgbClr val="C00000"/>
                </a:solidFill>
                <a:latin typeface="BMitra"/>
              </a:rPr>
              <a:t> </a:t>
            </a:r>
            <a:r>
              <a:rPr lang="fa-IR" sz="1800" b="0" i="0" u="none" strike="noStrike" baseline="0" dirty="0">
                <a:solidFill>
                  <a:srgbClr val="C00000"/>
                </a:solidFill>
                <a:latin typeface="BMitra"/>
              </a:rPr>
              <a:t>جهان</a:t>
            </a:r>
            <a:r>
              <a:rPr lang="fa-IR" sz="1800" b="0" i="0" u="none" strike="noStrike" baseline="0" dirty="0">
                <a:latin typeface="BMitra"/>
              </a:rPr>
              <a:t> قرار دارد که گفته می‌شود باقیمانده دهانه آتشفشان است.</a:t>
            </a:r>
            <a:endParaRPr lang="en-US" dirty="0"/>
          </a:p>
        </p:txBody>
      </p:sp>
      <p:sp>
        <p:nvSpPr>
          <p:cNvPr id="12" name="TextBox 11">
            <a:extLst>
              <a:ext uri="{FF2B5EF4-FFF2-40B4-BE49-F238E27FC236}">
                <a16:creationId xmlns:a16="http://schemas.microsoft.com/office/drawing/2014/main" id="{4D6AC384-0467-D5F3-F527-9D197626FAD8}"/>
              </a:ext>
            </a:extLst>
          </p:cNvPr>
          <p:cNvSpPr txBox="1"/>
          <p:nvPr/>
        </p:nvSpPr>
        <p:spPr>
          <a:xfrm>
            <a:off x="979714" y="6351428"/>
            <a:ext cx="3939850"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12_7</a:t>
            </a:r>
            <a:r>
              <a:rPr lang="fa-IR" sz="1600" dirty="0">
                <a:solidFill>
                  <a:srgbClr val="008C40"/>
                </a:solidFill>
                <a:latin typeface="BMitra"/>
              </a:rPr>
              <a:t>_</a:t>
            </a:r>
            <a:r>
              <a:rPr lang="fa-IR" sz="1600" b="0" i="0" u="none" strike="noStrike" baseline="0" dirty="0">
                <a:solidFill>
                  <a:srgbClr val="008C40"/>
                </a:solidFill>
                <a:latin typeface="BMitra"/>
              </a:rPr>
              <a:t>نقشه پراکندگی آتشفشانی در ایران</a:t>
            </a:r>
            <a:endParaRPr lang="en-US" sz="1600" dirty="0">
              <a:solidFill>
                <a:srgbClr val="008C40"/>
              </a:solidFill>
            </a:endParaRPr>
          </a:p>
        </p:txBody>
      </p:sp>
      <p:grpSp>
        <p:nvGrpSpPr>
          <p:cNvPr id="27" name="Group 26">
            <a:extLst>
              <a:ext uri="{FF2B5EF4-FFF2-40B4-BE49-F238E27FC236}">
                <a16:creationId xmlns:a16="http://schemas.microsoft.com/office/drawing/2014/main" id="{401D9592-0ECE-2BBF-90B5-EB2C9D8D787D}"/>
              </a:ext>
            </a:extLst>
          </p:cNvPr>
          <p:cNvGrpSpPr/>
          <p:nvPr/>
        </p:nvGrpSpPr>
        <p:grpSpPr>
          <a:xfrm>
            <a:off x="691632" y="954772"/>
            <a:ext cx="5681179" cy="5074290"/>
            <a:chOff x="691632" y="954772"/>
            <a:chExt cx="5681179" cy="5074290"/>
          </a:xfrm>
        </p:grpSpPr>
        <p:grpSp>
          <p:nvGrpSpPr>
            <p:cNvPr id="18" name="Group 17">
              <a:extLst>
                <a:ext uri="{FF2B5EF4-FFF2-40B4-BE49-F238E27FC236}">
                  <a16:creationId xmlns:a16="http://schemas.microsoft.com/office/drawing/2014/main" id="{8C113FC0-B534-BD98-DB01-B51BCDF5FFF3}"/>
                </a:ext>
              </a:extLst>
            </p:cNvPr>
            <p:cNvGrpSpPr/>
            <p:nvPr/>
          </p:nvGrpSpPr>
          <p:grpSpPr>
            <a:xfrm>
              <a:off x="691632" y="954772"/>
              <a:ext cx="5681179" cy="5074290"/>
              <a:chOff x="719621" y="1094069"/>
              <a:chExt cx="5681179" cy="5074290"/>
            </a:xfrm>
          </p:grpSpPr>
          <p:pic>
            <p:nvPicPr>
              <p:cNvPr id="16" name="Picture 15">
                <a:extLst>
                  <a:ext uri="{FF2B5EF4-FFF2-40B4-BE49-F238E27FC236}">
                    <a16:creationId xmlns:a16="http://schemas.microsoft.com/office/drawing/2014/main" id="{345DFEE5-761B-622B-E189-823B76B26128}"/>
                  </a:ext>
                </a:extLst>
              </p:cNvPr>
              <p:cNvPicPr>
                <a:picLocks noChangeAspect="1"/>
              </p:cNvPicPr>
              <p:nvPr/>
            </p:nvPicPr>
            <p:blipFill>
              <a:blip r:embed="rId2">
                <a:extLst>
                  <a:ext uri="{28A0092B-C50C-407E-A947-70E740481C1C}">
                    <a14:useLocalDpi xmlns:a14="http://schemas.microsoft.com/office/drawing/2010/main" val="0"/>
                  </a:ext>
                </a:extLst>
              </a:blip>
              <a:srcRect l="12933" t="16261" r="42220" b="8702"/>
              <a:stretch>
                <a:fillRect/>
              </a:stretch>
            </p:blipFill>
            <p:spPr>
              <a:xfrm>
                <a:off x="719621" y="1094070"/>
                <a:ext cx="5653185" cy="5074289"/>
              </a:xfrm>
              <a:prstGeom prst="rect">
                <a:avLst/>
              </a:prstGeom>
            </p:spPr>
          </p:pic>
          <p:sp>
            <p:nvSpPr>
              <p:cNvPr id="17" name="Rectangle 16">
                <a:extLst>
                  <a:ext uri="{FF2B5EF4-FFF2-40B4-BE49-F238E27FC236}">
                    <a16:creationId xmlns:a16="http://schemas.microsoft.com/office/drawing/2014/main" id="{F44F5043-4240-518F-AB70-BBDF3483F659}"/>
                  </a:ext>
                </a:extLst>
              </p:cNvPr>
              <p:cNvSpPr/>
              <p:nvPr/>
            </p:nvSpPr>
            <p:spPr>
              <a:xfrm>
                <a:off x="5066522" y="1094069"/>
                <a:ext cx="1334278" cy="3701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7DEA94C4-E8D5-404F-49E9-3246788B722A}"/>
                </a:ext>
              </a:extLst>
            </p:cNvPr>
            <p:cNvSpPr/>
            <p:nvPr/>
          </p:nvSpPr>
          <p:spPr>
            <a:xfrm>
              <a:off x="1867291" y="2550681"/>
              <a:ext cx="765110" cy="251920"/>
            </a:xfrm>
            <a:prstGeom prst="rect">
              <a:avLst/>
            </a:prstGeom>
            <a:solidFill>
              <a:srgbClr val="75C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1000" b="1" dirty="0">
                  <a:solidFill>
                    <a:schemeClr val="tx1"/>
                  </a:solidFill>
                </a:rPr>
                <a:t>دریای خزر</a:t>
              </a:r>
              <a:endParaRPr lang="en-US" sz="1000" b="1" dirty="0">
                <a:solidFill>
                  <a:schemeClr val="tx1"/>
                </a:solidFill>
              </a:endParaRPr>
            </a:p>
          </p:txBody>
        </p:sp>
        <p:sp>
          <p:nvSpPr>
            <p:cNvPr id="20" name="Rectangle 19">
              <a:extLst>
                <a:ext uri="{FF2B5EF4-FFF2-40B4-BE49-F238E27FC236}">
                  <a16:creationId xmlns:a16="http://schemas.microsoft.com/office/drawing/2014/main" id="{50C99344-B06E-8B32-23B8-9D8F24B1481E}"/>
                </a:ext>
              </a:extLst>
            </p:cNvPr>
            <p:cNvSpPr/>
            <p:nvPr/>
          </p:nvSpPr>
          <p:spPr>
            <a:xfrm>
              <a:off x="2249846" y="5470340"/>
              <a:ext cx="765110" cy="251920"/>
            </a:xfrm>
            <a:prstGeom prst="rect">
              <a:avLst/>
            </a:prstGeom>
            <a:solidFill>
              <a:srgbClr val="75C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1000" b="1" dirty="0">
                  <a:solidFill>
                    <a:schemeClr val="tx1"/>
                  </a:solidFill>
                </a:rPr>
                <a:t>خلیج‌فارس</a:t>
              </a:r>
              <a:endParaRPr lang="en-US" sz="1000" b="1" dirty="0">
                <a:solidFill>
                  <a:schemeClr val="tx1"/>
                </a:solidFill>
              </a:endParaRPr>
            </a:p>
          </p:txBody>
        </p:sp>
        <p:sp>
          <p:nvSpPr>
            <p:cNvPr id="21" name="Rectangle 20">
              <a:extLst>
                <a:ext uri="{FF2B5EF4-FFF2-40B4-BE49-F238E27FC236}">
                  <a16:creationId xmlns:a16="http://schemas.microsoft.com/office/drawing/2014/main" id="{236E9BDE-1601-ADD9-637E-26A7C0D3F25C}"/>
                </a:ext>
              </a:extLst>
            </p:cNvPr>
            <p:cNvSpPr/>
            <p:nvPr/>
          </p:nvSpPr>
          <p:spPr>
            <a:xfrm>
              <a:off x="3480324" y="5636997"/>
              <a:ext cx="765110" cy="122587"/>
            </a:xfrm>
            <a:prstGeom prst="rect">
              <a:avLst/>
            </a:prstGeom>
            <a:solidFill>
              <a:srgbClr val="75C0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000" b="1" dirty="0">
                  <a:solidFill>
                    <a:schemeClr val="tx1"/>
                  </a:solidFill>
                </a:rPr>
                <a:t>دریای عمان</a:t>
              </a:r>
              <a:endParaRPr lang="en-US" sz="1000" b="1" dirty="0">
                <a:solidFill>
                  <a:schemeClr val="tx1"/>
                </a:solidFill>
              </a:endParaRPr>
            </a:p>
          </p:txBody>
        </p:sp>
        <p:sp>
          <p:nvSpPr>
            <p:cNvPr id="22" name="Rectangle 21">
              <a:extLst>
                <a:ext uri="{FF2B5EF4-FFF2-40B4-BE49-F238E27FC236}">
                  <a16:creationId xmlns:a16="http://schemas.microsoft.com/office/drawing/2014/main" id="{AF0C8921-FFE9-7B9A-A0BA-E45DFF95F0D0}"/>
                </a:ext>
              </a:extLst>
            </p:cNvPr>
            <p:cNvSpPr/>
            <p:nvPr/>
          </p:nvSpPr>
          <p:spPr>
            <a:xfrm>
              <a:off x="2334404" y="3282205"/>
              <a:ext cx="595994" cy="2519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1000" b="1" dirty="0">
                  <a:solidFill>
                    <a:schemeClr val="tx1"/>
                  </a:solidFill>
                </a:rPr>
                <a:t>دماوند</a:t>
              </a:r>
              <a:endParaRPr lang="en-US" sz="1000" b="1" dirty="0">
                <a:solidFill>
                  <a:schemeClr val="tx1"/>
                </a:solidFill>
              </a:endParaRPr>
            </a:p>
          </p:txBody>
        </p:sp>
        <p:sp>
          <p:nvSpPr>
            <p:cNvPr id="24" name="Rectangle 23">
              <a:extLst>
                <a:ext uri="{FF2B5EF4-FFF2-40B4-BE49-F238E27FC236}">
                  <a16:creationId xmlns:a16="http://schemas.microsoft.com/office/drawing/2014/main" id="{3806BB85-E220-CC79-F1CF-330172F4942B}"/>
                </a:ext>
              </a:extLst>
            </p:cNvPr>
            <p:cNvSpPr/>
            <p:nvPr/>
          </p:nvSpPr>
          <p:spPr>
            <a:xfrm>
              <a:off x="979714" y="2951927"/>
              <a:ext cx="502688" cy="158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1000" b="1" dirty="0">
                  <a:solidFill>
                    <a:schemeClr val="tx1"/>
                  </a:solidFill>
                </a:rPr>
                <a:t>سهند</a:t>
              </a:r>
              <a:endParaRPr lang="en-US" sz="1000" b="1" dirty="0">
                <a:solidFill>
                  <a:schemeClr val="tx1"/>
                </a:solidFill>
              </a:endParaRPr>
            </a:p>
          </p:txBody>
        </p:sp>
        <p:sp>
          <p:nvSpPr>
            <p:cNvPr id="23" name="Rectangle 22">
              <a:extLst>
                <a:ext uri="{FF2B5EF4-FFF2-40B4-BE49-F238E27FC236}">
                  <a16:creationId xmlns:a16="http://schemas.microsoft.com/office/drawing/2014/main" id="{F63CACB7-EEC2-BE38-F989-D3EDB668CD47}"/>
                </a:ext>
              </a:extLst>
            </p:cNvPr>
            <p:cNvSpPr/>
            <p:nvPr/>
          </p:nvSpPr>
          <p:spPr>
            <a:xfrm rot="1789802">
              <a:off x="1465782" y="2893958"/>
              <a:ext cx="437374" cy="2630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800" b="1" dirty="0">
                  <a:solidFill>
                    <a:schemeClr val="tx1"/>
                  </a:solidFill>
                </a:rPr>
                <a:t>سبلان</a:t>
              </a:r>
              <a:endParaRPr lang="en-US" sz="800" b="1" dirty="0">
                <a:solidFill>
                  <a:schemeClr val="tx1"/>
                </a:solidFill>
              </a:endParaRPr>
            </a:p>
          </p:txBody>
        </p:sp>
        <p:sp>
          <p:nvSpPr>
            <p:cNvPr id="25" name="Rectangle 24">
              <a:extLst>
                <a:ext uri="{FF2B5EF4-FFF2-40B4-BE49-F238E27FC236}">
                  <a16:creationId xmlns:a16="http://schemas.microsoft.com/office/drawing/2014/main" id="{1CB14F06-A2CF-92A6-4A2A-948466E98AE2}"/>
                </a:ext>
              </a:extLst>
            </p:cNvPr>
            <p:cNvSpPr/>
            <p:nvPr/>
          </p:nvSpPr>
          <p:spPr>
            <a:xfrm>
              <a:off x="3616202" y="4758612"/>
              <a:ext cx="493354" cy="1785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800" b="1" dirty="0">
                  <a:solidFill>
                    <a:schemeClr val="tx1"/>
                  </a:solidFill>
                </a:rPr>
                <a:t>تفتان</a:t>
              </a:r>
              <a:endParaRPr lang="en-US" sz="800" b="1" dirty="0">
                <a:solidFill>
                  <a:schemeClr val="tx1"/>
                </a:solidFill>
              </a:endParaRPr>
            </a:p>
          </p:txBody>
        </p:sp>
        <p:sp>
          <p:nvSpPr>
            <p:cNvPr id="26" name="Rectangle 25">
              <a:extLst>
                <a:ext uri="{FF2B5EF4-FFF2-40B4-BE49-F238E27FC236}">
                  <a16:creationId xmlns:a16="http://schemas.microsoft.com/office/drawing/2014/main" id="{052DDA53-D5B6-AF09-71DF-35D48A032EDC}"/>
                </a:ext>
              </a:extLst>
            </p:cNvPr>
            <p:cNvSpPr/>
            <p:nvPr/>
          </p:nvSpPr>
          <p:spPr>
            <a:xfrm>
              <a:off x="3993505" y="4937195"/>
              <a:ext cx="410547" cy="2537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800" b="1" dirty="0">
                  <a:solidFill>
                    <a:schemeClr val="tx1"/>
                  </a:solidFill>
                </a:rPr>
                <a:t>بزمان</a:t>
              </a:r>
              <a:endParaRPr lang="en-US" sz="800" b="1" dirty="0">
                <a:solidFill>
                  <a:schemeClr val="tx1"/>
                </a:solidFill>
              </a:endParaRPr>
            </a:p>
          </p:txBody>
        </p:sp>
      </p:grpSp>
    </p:spTree>
    <p:extLst>
      <p:ext uri="{BB962C8B-B14F-4D97-AF65-F5344CB8AC3E}">
        <p14:creationId xmlns:p14="http://schemas.microsoft.com/office/powerpoint/2010/main" val="1221420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399F5-C331-591B-FD7A-3DAB70B422DA}"/>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BE12D82E-9DBB-C3C1-23D4-3E85E0DCC8A3}"/>
              </a:ext>
            </a:extLst>
          </p:cNvPr>
          <p:cNvSpPr/>
          <p:nvPr/>
        </p:nvSpPr>
        <p:spPr>
          <a:xfrm rot="10800000" flipH="1">
            <a:off x="186610" y="405876"/>
            <a:ext cx="10628741"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5242DC0-5002-323A-D438-E0A13CB1CDBE}"/>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77F360B-B0B7-CED1-19B1-3E7BA9063A12}"/>
              </a:ext>
            </a:extLst>
          </p:cNvPr>
          <p:cNvSpPr txBox="1"/>
          <p:nvPr/>
        </p:nvSpPr>
        <p:spPr>
          <a:xfrm>
            <a:off x="5738327" y="499184"/>
            <a:ext cx="5008984" cy="5874685"/>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b="1" dirty="0">
                <a:solidFill>
                  <a:srgbClr val="C00000"/>
                </a:solidFill>
              </a:rPr>
              <a:t>دماوند: </a:t>
            </a:r>
            <a:r>
              <a:rPr lang="fa-IR" dirty="0"/>
              <a:t>آتشفشان مخروطی شکل دماوند با ارتفاع 5671 متر، در </a:t>
            </a:r>
            <a:r>
              <a:rPr lang="fa-IR" dirty="0">
                <a:solidFill>
                  <a:srgbClr val="C00000"/>
                </a:solidFill>
              </a:rPr>
              <a:t>بخش میانی رشته‌کوه البرز</a:t>
            </a:r>
            <a:r>
              <a:rPr lang="fa-IR" dirty="0"/>
              <a:t>، بارزترین فعالیت آتشفشانی دوره کواترنری در ایران است. دامنه کوه‌ دماوند </a:t>
            </a:r>
            <a:r>
              <a:rPr lang="fa-IR" dirty="0">
                <a:solidFill>
                  <a:srgbClr val="C00000"/>
                </a:solidFill>
              </a:rPr>
              <a:t>پوشیده از جریان گدازه‌هایی </a:t>
            </a:r>
            <a:r>
              <a:rPr lang="fa-IR" dirty="0"/>
              <a:t>به وسعت 400 کیلومتر‌مربع است. جدیدترین گدازه‌ها </a:t>
            </a:r>
            <a:r>
              <a:rPr lang="fa-IR" dirty="0">
                <a:solidFill>
                  <a:srgbClr val="C00000"/>
                </a:solidFill>
              </a:rPr>
              <a:t>در دامنه‌غربی </a:t>
            </a:r>
            <a:r>
              <a:rPr lang="fa-IR" dirty="0"/>
              <a:t>مخروط قرار گرفته‌اند و روی همین دامنه است که به طور محلی مخروط‌هایی از خاکستر وجود دارد. در ارتفاع 100 متر پایین‌تر از قله، </a:t>
            </a:r>
            <a:r>
              <a:rPr lang="fa-IR" dirty="0">
                <a:solidFill>
                  <a:srgbClr val="C00000"/>
                </a:solidFill>
              </a:rPr>
              <a:t>در ضلع جنوبی دماوند، خروج گازها </a:t>
            </a:r>
            <a:r>
              <a:rPr lang="fa-IR" dirty="0"/>
              <a:t>نمایان می‌شوند. دهانه این آتشفشان با 300 متر قطر، توسط دریاچه‌ای از یخ پوشیده شده است. فعالیت‌های عظیمی که کوه دماوند را به وجود آورده در حدود ده هزار سال قبل و </a:t>
            </a:r>
            <a:r>
              <a:rPr lang="fa-IR" dirty="0">
                <a:solidFill>
                  <a:srgbClr val="C00000"/>
                </a:solidFill>
              </a:rPr>
              <a:t>آخرین فوران آن، مربوط به 7300 سال پیش</a:t>
            </a:r>
            <a:r>
              <a:rPr lang="fa-IR" dirty="0"/>
              <a:t> می‌باشد.</a:t>
            </a:r>
          </a:p>
        </p:txBody>
      </p:sp>
      <p:grpSp>
        <p:nvGrpSpPr>
          <p:cNvPr id="2" name="Group 1">
            <a:extLst>
              <a:ext uri="{FF2B5EF4-FFF2-40B4-BE49-F238E27FC236}">
                <a16:creationId xmlns:a16="http://schemas.microsoft.com/office/drawing/2014/main" id="{21EC1B2A-AC12-6F95-6445-A53770FF0E34}"/>
              </a:ext>
            </a:extLst>
          </p:cNvPr>
          <p:cNvGrpSpPr/>
          <p:nvPr/>
        </p:nvGrpSpPr>
        <p:grpSpPr>
          <a:xfrm>
            <a:off x="10882303" y="405878"/>
            <a:ext cx="1145155" cy="5724334"/>
            <a:chOff x="10826021" y="461864"/>
            <a:chExt cx="1117163" cy="4735287"/>
          </a:xfrm>
        </p:grpSpPr>
        <p:pic>
          <p:nvPicPr>
            <p:cNvPr id="3" name="Picture 2">
              <a:extLst>
                <a:ext uri="{FF2B5EF4-FFF2-40B4-BE49-F238E27FC236}">
                  <a16:creationId xmlns:a16="http://schemas.microsoft.com/office/drawing/2014/main" id="{7A28AAC9-A2E5-7E3B-6524-1298C96B86E2}"/>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CE22419E-4618-79D8-0635-F231B59D85AE}"/>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400" b="1" dirty="0">
                <a:solidFill>
                  <a:srgbClr val="E32F74"/>
                </a:solidFill>
              </a:endParaRPr>
            </a:p>
          </p:txBody>
        </p:sp>
      </p:grpSp>
      <p:pic>
        <p:nvPicPr>
          <p:cNvPr id="9" name="Picture 8">
            <a:extLst>
              <a:ext uri="{FF2B5EF4-FFF2-40B4-BE49-F238E27FC236}">
                <a16:creationId xmlns:a16="http://schemas.microsoft.com/office/drawing/2014/main" id="{38AD00A8-4A0F-5ABC-00DC-CCFA607AF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405" y="843684"/>
            <a:ext cx="3598128" cy="5394558"/>
          </a:xfrm>
          <a:prstGeom prst="rect">
            <a:avLst/>
          </a:prstGeom>
          <a:ln>
            <a:noFill/>
          </a:ln>
          <a:effectLst>
            <a:outerShdw blurRad="190500" algn="tl" rotWithShape="0">
              <a:srgbClr val="000000">
                <a:alpha val="70000"/>
              </a:srgbClr>
            </a:outerShdw>
          </a:effectLst>
        </p:spPr>
      </p:pic>
      <p:sp>
        <p:nvSpPr>
          <p:cNvPr id="10" name="TextBox 9">
            <a:extLst>
              <a:ext uri="{FF2B5EF4-FFF2-40B4-BE49-F238E27FC236}">
                <a16:creationId xmlns:a16="http://schemas.microsoft.com/office/drawing/2014/main" id="{CF1C6546-B737-DF14-6F31-A300E0488E6D}"/>
              </a:ext>
            </a:extLst>
          </p:cNvPr>
          <p:cNvSpPr txBox="1"/>
          <p:nvPr/>
        </p:nvSpPr>
        <p:spPr>
          <a:xfrm>
            <a:off x="10516300" y="457171"/>
            <a:ext cx="1848465"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3259935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F584B-1B93-A07B-A00B-3FA914F475CA}"/>
            </a:ext>
          </a:extLst>
        </p:cNvPr>
        <p:cNvGrpSpPr/>
        <p:nvPr/>
      </p:nvGrpSpPr>
      <p:grpSpPr>
        <a:xfrm>
          <a:off x="0" y="0"/>
          <a:ext cx="0" cy="0"/>
          <a:chOff x="0" y="0"/>
          <a:chExt cx="0" cy="0"/>
        </a:xfrm>
      </p:grpSpPr>
      <p:sp>
        <p:nvSpPr>
          <p:cNvPr id="4" name="Rectangle: Single Corner Snipped 3">
            <a:extLst>
              <a:ext uri="{FF2B5EF4-FFF2-40B4-BE49-F238E27FC236}">
                <a16:creationId xmlns:a16="http://schemas.microsoft.com/office/drawing/2014/main" id="{EC86545D-1EF7-A73C-DF26-7F0ABEF0A4D0}"/>
              </a:ext>
            </a:extLst>
          </p:cNvPr>
          <p:cNvSpPr/>
          <p:nvPr/>
        </p:nvSpPr>
        <p:spPr>
          <a:xfrm rot="10800000" flipH="1">
            <a:off x="186610" y="405876"/>
            <a:ext cx="10628741" cy="6270173"/>
          </a:xfrm>
          <a:prstGeom prst="snip1Rect">
            <a:avLst>
              <a:gd name="adj" fmla="val 9863"/>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985C462-8A8C-0972-2FBE-F04ECDE418EE}"/>
              </a:ext>
            </a:extLst>
          </p:cNvPr>
          <p:cNvSpPr/>
          <p:nvPr/>
        </p:nvSpPr>
        <p:spPr>
          <a:xfrm>
            <a:off x="186610" y="181946"/>
            <a:ext cx="11840549" cy="144625"/>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08CAA7E-F907-9602-8A0A-78DFE2FCDAEB}"/>
              </a:ext>
            </a:extLst>
          </p:cNvPr>
          <p:cNvSpPr txBox="1"/>
          <p:nvPr/>
        </p:nvSpPr>
        <p:spPr>
          <a:xfrm>
            <a:off x="634482" y="724525"/>
            <a:ext cx="10010192" cy="1304203"/>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b="1" dirty="0">
                <a:solidFill>
                  <a:srgbClr val="C00000"/>
                </a:solidFill>
              </a:rPr>
              <a:t>تفتان: </a:t>
            </a:r>
            <a:r>
              <a:rPr lang="fa-IR" dirty="0"/>
              <a:t>ارتفاع این قله 4036 متر از سطح تراز دریا است و از دو دهانه آتشفشانی آن، </a:t>
            </a:r>
            <a:r>
              <a:rPr lang="fa-IR" dirty="0">
                <a:solidFill>
                  <a:srgbClr val="C00000"/>
                </a:solidFill>
              </a:rPr>
              <a:t>بخارهای گوگرد خارج </a:t>
            </a:r>
            <a:r>
              <a:rPr lang="fa-IR" dirty="0"/>
              <a:t>می‌شود. در ورودی حفره‌های آتشفشانی، </a:t>
            </a:r>
            <a:r>
              <a:rPr lang="fa-IR" dirty="0">
                <a:solidFill>
                  <a:srgbClr val="C00000"/>
                </a:solidFill>
              </a:rPr>
              <a:t>بلورهای گوگردی خالص </a:t>
            </a:r>
            <a:r>
              <a:rPr lang="fa-IR" dirty="0"/>
              <a:t>به وفور دیده می‌شوند. نزدیک‌ترین شهر به تفتان، </a:t>
            </a:r>
            <a:r>
              <a:rPr lang="fa-IR" dirty="0">
                <a:solidFill>
                  <a:srgbClr val="C00000"/>
                </a:solidFill>
              </a:rPr>
              <a:t>خاش</a:t>
            </a:r>
            <a:r>
              <a:rPr lang="fa-IR" dirty="0"/>
              <a:t> است. تپَت در زبان بلوچی به معنای گرما و تفتان، برگرفته شده از تپتان است.</a:t>
            </a:r>
          </a:p>
        </p:txBody>
      </p:sp>
      <p:grpSp>
        <p:nvGrpSpPr>
          <p:cNvPr id="2" name="Group 1">
            <a:extLst>
              <a:ext uri="{FF2B5EF4-FFF2-40B4-BE49-F238E27FC236}">
                <a16:creationId xmlns:a16="http://schemas.microsoft.com/office/drawing/2014/main" id="{AE9AAE34-9C76-F699-F63F-69A77DBF067D}"/>
              </a:ext>
            </a:extLst>
          </p:cNvPr>
          <p:cNvGrpSpPr/>
          <p:nvPr/>
        </p:nvGrpSpPr>
        <p:grpSpPr>
          <a:xfrm>
            <a:off x="10882303" y="405878"/>
            <a:ext cx="1145155" cy="5724334"/>
            <a:chOff x="10826021" y="461864"/>
            <a:chExt cx="1117163" cy="4735287"/>
          </a:xfrm>
        </p:grpSpPr>
        <p:pic>
          <p:nvPicPr>
            <p:cNvPr id="3" name="Picture 2">
              <a:extLst>
                <a:ext uri="{FF2B5EF4-FFF2-40B4-BE49-F238E27FC236}">
                  <a16:creationId xmlns:a16="http://schemas.microsoft.com/office/drawing/2014/main" id="{C298F1EF-2160-F790-58B5-6C7348DE4AF9}"/>
                </a:ext>
              </a:extLst>
            </p:cNvPr>
            <p:cNvPicPr>
              <a:picLocks noChangeAspect="1"/>
            </p:cNvPicPr>
            <p:nvPr/>
          </p:nvPicPr>
          <p:blipFill>
            <a:blip r:embed="rId2">
              <a:extLst>
                <a:ext uri="{28A0092B-C50C-407E-A947-70E740481C1C}">
                  <a14:useLocalDpi xmlns:a14="http://schemas.microsoft.com/office/drawing/2010/main" val="0"/>
                </a:ext>
              </a:extLst>
            </a:blip>
            <a:srcRect l="67695" t="53632" r="26746" b="5577"/>
            <a:stretch>
              <a:fillRect/>
            </a:stretch>
          </p:blipFill>
          <p:spPr>
            <a:xfrm>
              <a:off x="10826021" y="461864"/>
              <a:ext cx="1117163" cy="4735287"/>
            </a:xfrm>
            <a:prstGeom prst="rect">
              <a:avLst/>
            </a:prstGeom>
          </p:spPr>
        </p:pic>
        <p:sp>
          <p:nvSpPr>
            <p:cNvPr id="8" name="Rectangle 7">
              <a:extLst>
                <a:ext uri="{FF2B5EF4-FFF2-40B4-BE49-F238E27FC236}">
                  <a16:creationId xmlns:a16="http://schemas.microsoft.com/office/drawing/2014/main" id="{D5D3BB18-386F-8BF7-4897-4416D8E93CC2}"/>
                </a:ext>
              </a:extLst>
            </p:cNvPr>
            <p:cNvSpPr/>
            <p:nvPr/>
          </p:nvSpPr>
          <p:spPr>
            <a:xfrm>
              <a:off x="10863344" y="555170"/>
              <a:ext cx="1014525" cy="3405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000" b="1" dirty="0">
                <a:solidFill>
                  <a:srgbClr val="E32F74"/>
                </a:solidFill>
              </a:endParaRPr>
            </a:p>
          </p:txBody>
        </p:sp>
      </p:grpSp>
      <p:pic>
        <p:nvPicPr>
          <p:cNvPr id="9" name="Picture 8">
            <a:extLst>
              <a:ext uri="{FF2B5EF4-FFF2-40B4-BE49-F238E27FC236}">
                <a16:creationId xmlns:a16="http://schemas.microsoft.com/office/drawing/2014/main" id="{C0BE9279-E41E-EEE6-287E-950DE465D0F0}"/>
              </a:ext>
            </a:extLst>
          </p:cNvPr>
          <p:cNvPicPr>
            <a:picLocks noChangeAspect="1"/>
          </p:cNvPicPr>
          <p:nvPr/>
        </p:nvPicPr>
        <p:blipFill>
          <a:blip r:embed="rId3">
            <a:extLst>
              <a:ext uri="{28A0092B-C50C-407E-A947-70E740481C1C}">
                <a14:useLocalDpi xmlns:a14="http://schemas.microsoft.com/office/drawing/2010/main" val="0"/>
              </a:ext>
            </a:extLst>
          </a:blip>
          <a:srcRect l="8326" t="2678" r="9632" b="19224"/>
          <a:stretch>
            <a:fillRect/>
          </a:stretch>
        </p:blipFill>
        <p:spPr>
          <a:xfrm>
            <a:off x="732045" y="2845836"/>
            <a:ext cx="4362098" cy="3114341"/>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3DE1ACFC-853D-7AD3-4E86-AC24387519D0}"/>
              </a:ext>
            </a:extLst>
          </p:cNvPr>
          <p:cNvPicPr>
            <a:picLocks noChangeAspect="1"/>
          </p:cNvPicPr>
          <p:nvPr/>
        </p:nvPicPr>
        <p:blipFill>
          <a:blip r:embed="rId4">
            <a:extLst>
              <a:ext uri="{28A0092B-C50C-407E-A947-70E740481C1C}">
                <a14:useLocalDpi xmlns:a14="http://schemas.microsoft.com/office/drawing/2010/main" val="0"/>
              </a:ext>
            </a:extLst>
          </a:blip>
          <a:srcRect l="37307" t="25616" r="13827" b="18572"/>
          <a:stretch>
            <a:fillRect/>
          </a:stretch>
        </p:blipFill>
        <p:spPr>
          <a:xfrm>
            <a:off x="5639578" y="2845836"/>
            <a:ext cx="4847536" cy="3114341"/>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07C781F4-9A18-B93B-C9E1-7AF470E23E53}"/>
              </a:ext>
            </a:extLst>
          </p:cNvPr>
          <p:cNvSpPr txBox="1"/>
          <p:nvPr/>
        </p:nvSpPr>
        <p:spPr>
          <a:xfrm>
            <a:off x="10516300" y="457171"/>
            <a:ext cx="1848465" cy="430887"/>
          </a:xfrm>
          <a:prstGeom prst="rect">
            <a:avLst/>
          </a:prstGeom>
          <a:noFill/>
        </p:spPr>
        <p:txBody>
          <a:bodyPr wrap="square">
            <a:spAutoFit/>
          </a:bodyPr>
          <a:lstStyle/>
          <a:p>
            <a:pPr algn="ctr" rtl="1">
              <a:lnSpc>
                <a:spcPct val="150000"/>
              </a:lnSpc>
            </a:pPr>
            <a:r>
              <a:rPr lang="fa-IR" sz="1600" b="1" dirty="0">
                <a:solidFill>
                  <a:srgbClr val="E32F74"/>
                </a:solidFill>
              </a:rPr>
              <a:t>بیشتر بدانید</a:t>
            </a:r>
            <a:endParaRPr lang="en-US" sz="1600" b="1" dirty="0">
              <a:solidFill>
                <a:srgbClr val="E32F74"/>
              </a:solidFill>
            </a:endParaRPr>
          </a:p>
        </p:txBody>
      </p:sp>
    </p:spTree>
    <p:extLst>
      <p:ext uri="{BB962C8B-B14F-4D97-AF65-F5344CB8AC3E}">
        <p14:creationId xmlns:p14="http://schemas.microsoft.com/office/powerpoint/2010/main" val="1068955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515EFDB-5612-C981-FB60-6128E7A99B92}"/>
              </a:ext>
            </a:extLst>
          </p:cNvPr>
          <p:cNvSpPr/>
          <p:nvPr/>
        </p:nvSpPr>
        <p:spPr>
          <a:xfrm>
            <a:off x="5411755" y="1008197"/>
            <a:ext cx="6512768" cy="5063312"/>
          </a:xfrm>
          <a:prstGeom prst="roundRect">
            <a:avLst/>
          </a:prstGeom>
          <a:solidFill>
            <a:srgbClr val="63A3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CC00D17-70CC-6CC1-6FF2-AABDF2531BD8}"/>
              </a:ext>
            </a:extLst>
          </p:cNvPr>
          <p:cNvSpPr txBox="1"/>
          <p:nvPr/>
        </p:nvSpPr>
        <p:spPr>
          <a:xfrm>
            <a:off x="5624027" y="1406633"/>
            <a:ext cx="6097554" cy="4212692"/>
          </a:xfrm>
          <a:prstGeom prst="rect">
            <a:avLst/>
          </a:prstGeom>
          <a:noFill/>
        </p:spPr>
        <p:txBody>
          <a:bodyPr wrap="square">
            <a:spAutoFit/>
          </a:bodyPr>
          <a:lstStyle/>
          <a:p>
            <a:pPr algn="justLow" rtl="1">
              <a:lnSpc>
                <a:spcPct val="150000"/>
              </a:lnSpc>
            </a:pPr>
            <a:r>
              <a:rPr lang="fa-IR" sz="1800" b="0" i="0" u="none" strike="noStrike" baseline="0" dirty="0">
                <a:solidFill>
                  <a:schemeClr val="bg1"/>
                </a:solidFill>
                <a:latin typeface="BMitra"/>
              </a:rPr>
              <a:t>سیاره زمین، دارای مناظر و چشم‌اندازهای متنوعی است. این </a:t>
            </a:r>
            <a:r>
              <a:rPr lang="fa-IR" sz="1800" b="0" i="0" u="none" strike="noStrike" baseline="0" dirty="0">
                <a:solidFill>
                  <a:srgbClr val="FFFF00"/>
                </a:solidFill>
                <a:latin typeface="BMitra"/>
              </a:rPr>
              <a:t>تنوع</a:t>
            </a:r>
            <a:r>
              <a:rPr lang="fa-IR" sz="1800" b="0" i="0" u="none" strike="noStrike" baseline="0" dirty="0">
                <a:solidFill>
                  <a:schemeClr val="bg1"/>
                </a:solidFill>
                <a:latin typeface="BMitra"/>
              </a:rPr>
              <a:t> و گوناگونی، </a:t>
            </a:r>
            <a:r>
              <a:rPr lang="fa-IR" sz="1800" b="0" i="0" u="none" strike="noStrike" baseline="0" dirty="0">
                <a:solidFill>
                  <a:srgbClr val="FFFF00"/>
                </a:solidFill>
                <a:latin typeface="BMitra"/>
              </a:rPr>
              <a:t>نتیجه اتفاقات و رویدادهای زمین‌شناختی </a:t>
            </a:r>
            <a:r>
              <a:rPr lang="fa-IR" sz="1800" b="0" i="0" u="none" strike="noStrike" baseline="0" dirty="0">
                <a:solidFill>
                  <a:schemeClr val="bg1"/>
                </a:solidFill>
                <a:latin typeface="BMitra"/>
              </a:rPr>
              <a:t>است که در طول تاریخ شکل‌گیری و تکوین این سیاره رخ داده است. کشور ایران از نظر میراث زمین‌شناختی و گوناگونی پدیده‌های زمین‌شناختی، یکی از غنی‌ترین کشورهای جهان است. به همین دلیل زمین‌گردشگری می‌تواند در کشورمان، جایگاه اقتصادی ویژه‌ای </a:t>
            </a:r>
            <a:r>
              <a:rPr lang="fa-IR" dirty="0">
                <a:solidFill>
                  <a:schemeClr val="bg1"/>
                </a:solidFill>
              </a:rPr>
              <a:t>داشته باشد. گروهی از پدیده‌های زمین‌شناختی مانند غارها، گل‌فشان‌ها، آبشارها و غیره که ارزش بالایی از نظر علمی و آموزشی یا زیبایی ویژه داشته و یا بسیار کمیاب هستند، به عنوان </a:t>
            </a:r>
            <a:r>
              <a:rPr lang="fa-IR" dirty="0">
                <a:solidFill>
                  <a:srgbClr val="FFFF00"/>
                </a:solidFill>
              </a:rPr>
              <a:t>میراث زمین‌شناختی </a:t>
            </a:r>
            <a:r>
              <a:rPr lang="fa-IR" dirty="0">
                <a:solidFill>
                  <a:schemeClr val="bg1"/>
                </a:solidFill>
              </a:rPr>
              <a:t>معرفی می‌شوند.</a:t>
            </a:r>
            <a:endParaRPr lang="en-US" dirty="0">
              <a:solidFill>
                <a:schemeClr val="bg1"/>
              </a:solidFill>
            </a:endParaRPr>
          </a:p>
        </p:txBody>
      </p:sp>
      <p:pic>
        <p:nvPicPr>
          <p:cNvPr id="5" name="Picture 4">
            <a:extLst>
              <a:ext uri="{FF2B5EF4-FFF2-40B4-BE49-F238E27FC236}">
                <a16:creationId xmlns:a16="http://schemas.microsoft.com/office/drawing/2014/main" id="{2B0A60B1-CB43-0A05-0BE4-FDB5A92F4703}"/>
              </a:ext>
            </a:extLst>
          </p:cNvPr>
          <p:cNvPicPr>
            <a:picLocks noChangeAspect="1"/>
          </p:cNvPicPr>
          <p:nvPr/>
        </p:nvPicPr>
        <p:blipFill>
          <a:blip r:embed="rId2"/>
          <a:stretch>
            <a:fillRect/>
          </a:stretch>
        </p:blipFill>
        <p:spPr>
          <a:xfrm>
            <a:off x="858767" y="1188198"/>
            <a:ext cx="3731894" cy="4481603"/>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EA469899-F64F-EF83-E062-1E8893E501C6}"/>
              </a:ext>
            </a:extLst>
          </p:cNvPr>
          <p:cNvSpPr txBox="1"/>
          <p:nvPr/>
        </p:nvSpPr>
        <p:spPr>
          <a:xfrm>
            <a:off x="746795" y="6071509"/>
            <a:ext cx="4023475"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13_7_ساحل سرخ جزیره هرمز _ هرمزگان</a:t>
            </a:r>
            <a:endParaRPr lang="en-US" sz="1600" dirty="0">
              <a:solidFill>
                <a:srgbClr val="008C40"/>
              </a:solidFill>
            </a:endParaRPr>
          </a:p>
        </p:txBody>
      </p:sp>
    </p:spTree>
    <p:extLst>
      <p:ext uri="{BB962C8B-B14F-4D97-AF65-F5344CB8AC3E}">
        <p14:creationId xmlns:p14="http://schemas.microsoft.com/office/powerpoint/2010/main" val="1575936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6DD11631-A8AA-72FC-7BE7-1F7A2BE08574}"/>
              </a:ext>
            </a:extLst>
          </p:cNvPr>
          <p:cNvSpPr/>
          <p:nvPr/>
        </p:nvSpPr>
        <p:spPr>
          <a:xfrm rot="10800000" flipH="1">
            <a:off x="401216" y="447866"/>
            <a:ext cx="10058889" cy="6177077"/>
          </a:xfrm>
          <a:prstGeom prst="snip1Rect">
            <a:avLst>
              <a:gd name="adj" fmla="val 21434"/>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EF54421-BFDC-9834-1FBC-743E21B3E563}"/>
              </a:ext>
            </a:extLst>
          </p:cNvPr>
          <p:cNvSpPr/>
          <p:nvPr/>
        </p:nvSpPr>
        <p:spPr>
          <a:xfrm>
            <a:off x="401216" y="233055"/>
            <a:ext cx="11551298" cy="121298"/>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67D60E7-2C60-870B-ED55-7295E4111782}"/>
              </a:ext>
            </a:extLst>
          </p:cNvPr>
          <p:cNvSpPr txBox="1"/>
          <p:nvPr/>
        </p:nvSpPr>
        <p:spPr>
          <a:xfrm>
            <a:off x="1053047" y="1009812"/>
            <a:ext cx="8755226" cy="1304203"/>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زمین‌گردشگری چگونه در رونق اقتصادی کشور تاثیر می‌گذارد و شما در زمینه حفاظت از</a:t>
            </a:r>
          </a:p>
          <a:p>
            <a:pPr marL="285750" indent="-285750" algn="justLow" rtl="1">
              <a:lnSpc>
                <a:spcPct val="150000"/>
              </a:lnSpc>
              <a:buFont typeface="Arial" panose="020B0604020202020204" pitchFamily="34" charset="0"/>
              <a:buChar char="•"/>
            </a:pPr>
            <a:r>
              <a:rPr lang="fa-IR" dirty="0"/>
              <a:t>آن چه نقشی می‌توانید داشته باشید؟</a:t>
            </a:r>
          </a:p>
          <a:p>
            <a:pPr marL="285750" indent="-285750" algn="justLow" rtl="1">
              <a:lnSpc>
                <a:spcPct val="150000"/>
              </a:lnSpc>
              <a:buFont typeface="Arial" panose="020B0604020202020204" pitchFamily="34" charset="0"/>
              <a:buChar char="•"/>
            </a:pPr>
            <a:r>
              <a:rPr lang="fa-IR" dirty="0"/>
              <a:t>یکی از جاذبه‌های زمین‌گردشگری در اطراف محل سکونت خود را به کلاس معرفی کنید.</a:t>
            </a:r>
            <a:endParaRPr lang="en-US" dirty="0"/>
          </a:p>
        </p:txBody>
      </p:sp>
      <p:grpSp>
        <p:nvGrpSpPr>
          <p:cNvPr id="6" name="Group 5">
            <a:extLst>
              <a:ext uri="{FF2B5EF4-FFF2-40B4-BE49-F238E27FC236}">
                <a16:creationId xmlns:a16="http://schemas.microsoft.com/office/drawing/2014/main" id="{60B573BF-0A5A-88E7-4A6E-31CE51A8F25F}"/>
              </a:ext>
            </a:extLst>
          </p:cNvPr>
          <p:cNvGrpSpPr/>
          <p:nvPr/>
        </p:nvGrpSpPr>
        <p:grpSpPr>
          <a:xfrm>
            <a:off x="10590242" y="447867"/>
            <a:ext cx="1483569" cy="4777273"/>
            <a:chOff x="10888824" y="914399"/>
            <a:chExt cx="1063690" cy="3671597"/>
          </a:xfrm>
        </p:grpSpPr>
        <p:pic>
          <p:nvPicPr>
            <p:cNvPr id="7" name="Picture 6">
              <a:extLst>
                <a:ext uri="{FF2B5EF4-FFF2-40B4-BE49-F238E27FC236}">
                  <a16:creationId xmlns:a16="http://schemas.microsoft.com/office/drawing/2014/main" id="{89F914FB-AFC6-E580-7BF9-8F0401D66763}"/>
                </a:ext>
              </a:extLst>
            </p:cNvPr>
            <p:cNvPicPr>
              <a:picLocks noChangeAspect="1"/>
            </p:cNvPicPr>
            <p:nvPr/>
          </p:nvPicPr>
          <p:blipFill>
            <a:blip r:embed="rId2">
              <a:extLst>
                <a:ext uri="{28A0092B-C50C-407E-A947-70E740481C1C}">
                  <a14:useLocalDpi xmlns:a14="http://schemas.microsoft.com/office/drawing/2010/main" val="0"/>
                </a:ext>
              </a:extLst>
            </a:blip>
            <a:srcRect l="67730" t="20684" r="26530" b="48644"/>
            <a:stretch>
              <a:fillRect/>
            </a:stretch>
          </p:blipFill>
          <p:spPr>
            <a:xfrm>
              <a:off x="10888824" y="914399"/>
              <a:ext cx="1063690" cy="3671597"/>
            </a:xfrm>
            <a:prstGeom prst="rect">
              <a:avLst/>
            </a:prstGeom>
          </p:spPr>
        </p:pic>
        <p:sp>
          <p:nvSpPr>
            <p:cNvPr id="8" name="Rectangle 7">
              <a:extLst>
                <a:ext uri="{FF2B5EF4-FFF2-40B4-BE49-F238E27FC236}">
                  <a16:creationId xmlns:a16="http://schemas.microsoft.com/office/drawing/2014/main" id="{9B265E39-FA79-98A9-FEC8-BDEA8B9C3582}"/>
                </a:ext>
              </a:extLst>
            </p:cNvPr>
            <p:cNvSpPr/>
            <p:nvPr/>
          </p:nvSpPr>
          <p:spPr>
            <a:xfrm>
              <a:off x="10982131" y="979714"/>
              <a:ext cx="877077" cy="867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b="1" dirty="0">
                  <a:solidFill>
                    <a:srgbClr val="E32F74"/>
                  </a:solidFill>
                </a:rPr>
                <a:t>جمع‌آوری</a:t>
              </a:r>
            </a:p>
            <a:p>
              <a:pPr algn="ctr" rtl="1">
                <a:lnSpc>
                  <a:spcPct val="150000"/>
                </a:lnSpc>
              </a:pPr>
              <a:r>
                <a:rPr lang="fa-IR" b="1" dirty="0">
                  <a:solidFill>
                    <a:srgbClr val="E32F74"/>
                  </a:solidFill>
                </a:rPr>
                <a:t>اطلاعات</a:t>
              </a:r>
              <a:endParaRPr lang="en-US" b="1" dirty="0">
                <a:solidFill>
                  <a:srgbClr val="E32F74"/>
                </a:solidFill>
              </a:endParaRPr>
            </a:p>
          </p:txBody>
        </p:sp>
      </p:grpSp>
      <p:pic>
        <p:nvPicPr>
          <p:cNvPr id="9" name="Picture 8">
            <a:extLst>
              <a:ext uri="{FF2B5EF4-FFF2-40B4-BE49-F238E27FC236}">
                <a16:creationId xmlns:a16="http://schemas.microsoft.com/office/drawing/2014/main" id="{F27278DA-6414-C855-D1F7-D8F2A2446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1372" y="2875961"/>
            <a:ext cx="7069123" cy="322528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362227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58F9E4A-2F66-FFA6-477B-23B6E79D8C0D}"/>
              </a:ext>
            </a:extLst>
          </p:cNvPr>
          <p:cNvSpPr/>
          <p:nvPr/>
        </p:nvSpPr>
        <p:spPr>
          <a:xfrm>
            <a:off x="130630" y="867747"/>
            <a:ext cx="11933853" cy="2202021"/>
          </a:xfrm>
          <a:prstGeom prst="roundRect">
            <a:avLst/>
          </a:prstGeom>
          <a:solidFill>
            <a:srgbClr val="9260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18A55D3-BC09-EF8D-1A47-59C23FAB73C6}"/>
              </a:ext>
            </a:extLst>
          </p:cNvPr>
          <p:cNvSpPr txBox="1"/>
          <p:nvPr/>
        </p:nvSpPr>
        <p:spPr>
          <a:xfrm>
            <a:off x="254000" y="887498"/>
            <a:ext cx="11684000" cy="2135200"/>
          </a:xfrm>
          <a:prstGeom prst="rect">
            <a:avLst/>
          </a:prstGeom>
          <a:noFill/>
        </p:spPr>
        <p:txBody>
          <a:bodyPr wrap="square">
            <a:spAutoFit/>
          </a:bodyPr>
          <a:lstStyle/>
          <a:p>
            <a:pPr algn="justLow" rtl="1">
              <a:lnSpc>
                <a:spcPct val="150000"/>
              </a:lnSpc>
            </a:pPr>
            <a:r>
              <a:rPr lang="fa-IR" sz="1800" b="0" i="0" u="none" strike="noStrike" baseline="0" dirty="0">
                <a:solidFill>
                  <a:srgbClr val="FFFF00"/>
                </a:solidFill>
                <a:latin typeface="BMitra"/>
              </a:rPr>
              <a:t>برای حفاظت از جاذبه‌های میراث زمین‌شناختی </a:t>
            </a:r>
            <a:r>
              <a:rPr lang="fa-IR" sz="1800" b="0" i="0" u="none" strike="noStrike" baseline="0" dirty="0">
                <a:solidFill>
                  <a:schemeClr val="bg1"/>
                </a:solidFill>
                <a:latin typeface="BMitra"/>
              </a:rPr>
              <a:t>در یک محدوده و بهره‌برداری درست از آنها ژئوپارک ایجاد می‌شود.</a:t>
            </a:r>
            <a:r>
              <a:rPr lang="fa-IR" sz="1800" b="0" i="0" u="none" strike="noStrike" baseline="0" dirty="0">
                <a:solidFill>
                  <a:srgbClr val="FFFF00"/>
                </a:solidFill>
                <a:latin typeface="BMitra"/>
              </a:rPr>
              <a:t> ژئوپارک</a:t>
            </a:r>
            <a:r>
              <a:rPr lang="fa-IR" sz="1800" b="0" i="0" u="none" strike="noStrike" baseline="0" dirty="0">
                <a:solidFill>
                  <a:schemeClr val="bg1"/>
                </a:solidFill>
                <a:latin typeface="BMitra"/>
              </a:rPr>
              <a:t>، یک محدوده مشخص است که در آن، میراث زمین‌شناختی با جاذبه‌های طبیعی و فرهنگی ویژه واقع شده است. در هر ژئوپارک، مردم آن منطقه با آموزش‌هایی که می‌بینند در حفاظت از جاذبه‌های زمین‌شناختی، طبیعی و فرهنگی همکاری و از این جاذبه‌ها، برای گردشگری </a:t>
            </a:r>
            <a:r>
              <a:rPr lang="fa-IR" sz="1800" b="0" i="0" u="none" strike="noStrike" baseline="0" dirty="0">
                <a:solidFill>
                  <a:srgbClr val="FFFF00"/>
                </a:solidFill>
                <a:latin typeface="BMitra"/>
              </a:rPr>
              <a:t>بهره‌برداری و کسب درآمد </a:t>
            </a:r>
            <a:r>
              <a:rPr lang="fa-IR" sz="1800" b="0" i="0" u="none" strike="noStrike" baseline="0" dirty="0">
                <a:solidFill>
                  <a:schemeClr val="bg1"/>
                </a:solidFill>
                <a:latin typeface="BMitra"/>
              </a:rPr>
              <a:t>می‌کنند. ژئوپارک باعث می‌شود که جامعه محلی، رشد و رونق اقتصادی و فرهنگی داشته باشد و این میراث‌ها حفظ شود.</a:t>
            </a:r>
            <a:endParaRPr lang="en-US" dirty="0">
              <a:solidFill>
                <a:schemeClr val="bg1"/>
              </a:solidFill>
            </a:endParaRPr>
          </a:p>
        </p:txBody>
      </p:sp>
      <p:cxnSp>
        <p:nvCxnSpPr>
          <p:cNvPr id="4" name="Straight Connector 3">
            <a:extLst>
              <a:ext uri="{FF2B5EF4-FFF2-40B4-BE49-F238E27FC236}">
                <a16:creationId xmlns:a16="http://schemas.microsoft.com/office/drawing/2014/main" id="{9F80956E-2442-6B88-9D8F-2FD7C3ECE5C0}"/>
              </a:ext>
            </a:extLst>
          </p:cNvPr>
          <p:cNvCxnSpPr>
            <a:cxnSpLocks/>
          </p:cNvCxnSpPr>
          <p:nvPr/>
        </p:nvCxnSpPr>
        <p:spPr>
          <a:xfrm>
            <a:off x="254000" y="632405"/>
            <a:ext cx="11684000" cy="0"/>
          </a:xfrm>
          <a:prstGeom prst="line">
            <a:avLst/>
          </a:prstGeom>
          <a:ln>
            <a:solidFill>
              <a:srgbClr val="EF89B0"/>
            </a:solidFill>
          </a:ln>
        </p:spPr>
        <p:style>
          <a:lnRef idx="1">
            <a:schemeClr val="accent2"/>
          </a:lnRef>
          <a:fillRef idx="0">
            <a:schemeClr val="accent2"/>
          </a:fillRef>
          <a:effectRef idx="0">
            <a:schemeClr val="accent2"/>
          </a:effectRef>
          <a:fontRef idx="minor">
            <a:schemeClr val="tx1"/>
          </a:fontRef>
        </p:style>
      </p:cxnSp>
      <p:sp>
        <p:nvSpPr>
          <p:cNvPr id="6" name="TextBox 5">
            <a:extLst>
              <a:ext uri="{FF2B5EF4-FFF2-40B4-BE49-F238E27FC236}">
                <a16:creationId xmlns:a16="http://schemas.microsoft.com/office/drawing/2014/main" id="{BAB3D56F-521D-33C5-A1D5-762F977D4AFB}"/>
              </a:ext>
            </a:extLst>
          </p:cNvPr>
          <p:cNvSpPr txBox="1"/>
          <p:nvPr/>
        </p:nvSpPr>
        <p:spPr>
          <a:xfrm flipH="1">
            <a:off x="10811328" y="170740"/>
            <a:ext cx="1126672" cy="461665"/>
          </a:xfrm>
          <a:prstGeom prst="rect">
            <a:avLst/>
          </a:prstGeom>
          <a:noFill/>
        </p:spPr>
        <p:txBody>
          <a:bodyPr wrap="square">
            <a:spAutoFit/>
          </a:bodyPr>
          <a:lstStyle/>
          <a:p>
            <a:pPr algn="r" rtl="1"/>
            <a:r>
              <a:rPr lang="fa-IR" sz="2400" b="1" i="0" u="none" strike="noStrike" baseline="0" dirty="0">
                <a:solidFill>
                  <a:srgbClr val="ED93BC"/>
                </a:solidFill>
                <a:latin typeface="BMitraBold"/>
              </a:rPr>
              <a:t>ژئوپارک</a:t>
            </a:r>
            <a:endParaRPr lang="en-US" sz="2400" dirty="0">
              <a:solidFill>
                <a:srgbClr val="ED93BC"/>
              </a:solidFill>
            </a:endParaRPr>
          </a:p>
        </p:txBody>
      </p:sp>
      <p:pic>
        <p:nvPicPr>
          <p:cNvPr id="9" name="Picture 8">
            <a:extLst>
              <a:ext uri="{FF2B5EF4-FFF2-40B4-BE49-F238E27FC236}">
                <a16:creationId xmlns:a16="http://schemas.microsoft.com/office/drawing/2014/main" id="{AE8079BE-945A-FB83-ED90-7CF984774091}"/>
              </a:ext>
            </a:extLst>
          </p:cNvPr>
          <p:cNvPicPr>
            <a:picLocks noChangeAspect="1"/>
          </p:cNvPicPr>
          <p:nvPr/>
        </p:nvPicPr>
        <p:blipFill>
          <a:blip r:embed="rId2"/>
          <a:stretch>
            <a:fillRect/>
          </a:stretch>
        </p:blipFill>
        <p:spPr>
          <a:xfrm>
            <a:off x="7039312" y="3429000"/>
            <a:ext cx="4344035" cy="2729311"/>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1FCABD95-4CD2-4556-F45E-1A5E20BAAB95}"/>
              </a:ext>
            </a:extLst>
          </p:cNvPr>
          <p:cNvSpPr txBox="1"/>
          <p:nvPr/>
        </p:nvSpPr>
        <p:spPr>
          <a:xfrm>
            <a:off x="7203234" y="6348706"/>
            <a:ext cx="4051816"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14_7_هوازدگی در روستاي وردیج _ تهران</a:t>
            </a:r>
            <a:endParaRPr lang="en-US" sz="1600" dirty="0">
              <a:solidFill>
                <a:srgbClr val="008C40"/>
              </a:solidFill>
            </a:endParaRPr>
          </a:p>
        </p:txBody>
      </p:sp>
      <p:pic>
        <p:nvPicPr>
          <p:cNvPr id="13" name="Picture 12">
            <a:extLst>
              <a:ext uri="{FF2B5EF4-FFF2-40B4-BE49-F238E27FC236}">
                <a16:creationId xmlns:a16="http://schemas.microsoft.com/office/drawing/2014/main" id="{23D318CD-F4B7-23FB-092B-6D55767D8302}"/>
              </a:ext>
            </a:extLst>
          </p:cNvPr>
          <p:cNvPicPr>
            <a:picLocks noChangeAspect="1"/>
          </p:cNvPicPr>
          <p:nvPr/>
        </p:nvPicPr>
        <p:blipFill>
          <a:blip r:embed="rId3"/>
          <a:stretch>
            <a:fillRect/>
          </a:stretch>
        </p:blipFill>
        <p:spPr>
          <a:xfrm>
            <a:off x="942393" y="3443862"/>
            <a:ext cx="4275610" cy="2714449"/>
          </a:xfrm>
          <a:prstGeom prst="rect">
            <a:avLst/>
          </a:prstGeom>
          <a:ln>
            <a:noFill/>
          </a:ln>
          <a:effectLst>
            <a:outerShdw blurRad="190500" algn="tl" rotWithShape="0">
              <a:srgbClr val="000000">
                <a:alpha val="70000"/>
              </a:srgbClr>
            </a:outerShdw>
          </a:effectLst>
        </p:spPr>
      </p:pic>
      <p:sp>
        <p:nvSpPr>
          <p:cNvPr id="15" name="TextBox 14">
            <a:extLst>
              <a:ext uri="{FF2B5EF4-FFF2-40B4-BE49-F238E27FC236}">
                <a16:creationId xmlns:a16="http://schemas.microsoft.com/office/drawing/2014/main" id="{E367B79A-7F72-630E-9454-28CB9F54FA44}"/>
              </a:ext>
            </a:extLst>
          </p:cNvPr>
          <p:cNvSpPr txBox="1"/>
          <p:nvPr/>
        </p:nvSpPr>
        <p:spPr>
          <a:xfrm>
            <a:off x="485192" y="6372033"/>
            <a:ext cx="5386095"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15_7_روستاي کندوان در رسوبات آذرآواری آتشفشان سهند</a:t>
            </a:r>
            <a:endParaRPr lang="en-US" sz="1600" dirty="0">
              <a:solidFill>
                <a:srgbClr val="008C40"/>
              </a:solidFill>
            </a:endParaRPr>
          </a:p>
        </p:txBody>
      </p:sp>
    </p:spTree>
    <p:extLst>
      <p:ext uri="{BB962C8B-B14F-4D97-AF65-F5344CB8AC3E}">
        <p14:creationId xmlns:p14="http://schemas.microsoft.com/office/powerpoint/2010/main" val="32029280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6DD11631-A8AA-72FC-7BE7-1F7A2BE08574}"/>
              </a:ext>
            </a:extLst>
          </p:cNvPr>
          <p:cNvSpPr/>
          <p:nvPr/>
        </p:nvSpPr>
        <p:spPr>
          <a:xfrm rot="10800000" flipH="1">
            <a:off x="401216" y="447866"/>
            <a:ext cx="10058889" cy="6177077"/>
          </a:xfrm>
          <a:prstGeom prst="snip1Rect">
            <a:avLst>
              <a:gd name="adj" fmla="val 23851"/>
            </a:avLst>
          </a:prstGeom>
          <a:solidFill>
            <a:srgbClr val="DCE5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EF54421-BFDC-9834-1FBC-743E21B3E563}"/>
              </a:ext>
            </a:extLst>
          </p:cNvPr>
          <p:cNvSpPr/>
          <p:nvPr/>
        </p:nvSpPr>
        <p:spPr>
          <a:xfrm>
            <a:off x="401216" y="233055"/>
            <a:ext cx="11551298" cy="121298"/>
          </a:xfrm>
          <a:prstGeom prst="rect">
            <a:avLst/>
          </a:prstGeom>
          <a:solidFill>
            <a:srgbClr val="B7C95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67D60E7-2C60-870B-ED55-7295E4111782}"/>
              </a:ext>
            </a:extLst>
          </p:cNvPr>
          <p:cNvSpPr txBox="1"/>
          <p:nvPr/>
        </p:nvSpPr>
        <p:spPr>
          <a:xfrm>
            <a:off x="1222310" y="1009812"/>
            <a:ext cx="8755226" cy="888705"/>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t>در کشور ایران، چند ژئوپارک به ثبت جهانی رسیده است؟ تصاویر و مطالبی از آنها جمع‌آوری کنید و به صورت پرده‌نگار در کلاس ارائه دهید.</a:t>
            </a:r>
            <a:endParaRPr lang="en-US" dirty="0"/>
          </a:p>
        </p:txBody>
      </p:sp>
      <p:grpSp>
        <p:nvGrpSpPr>
          <p:cNvPr id="6" name="Group 5">
            <a:extLst>
              <a:ext uri="{FF2B5EF4-FFF2-40B4-BE49-F238E27FC236}">
                <a16:creationId xmlns:a16="http://schemas.microsoft.com/office/drawing/2014/main" id="{60B573BF-0A5A-88E7-4A6E-31CE51A8F25F}"/>
              </a:ext>
            </a:extLst>
          </p:cNvPr>
          <p:cNvGrpSpPr/>
          <p:nvPr/>
        </p:nvGrpSpPr>
        <p:grpSpPr>
          <a:xfrm>
            <a:off x="10590242" y="447867"/>
            <a:ext cx="1483569" cy="4777273"/>
            <a:chOff x="10888824" y="914399"/>
            <a:chExt cx="1063690" cy="3671597"/>
          </a:xfrm>
        </p:grpSpPr>
        <p:pic>
          <p:nvPicPr>
            <p:cNvPr id="7" name="Picture 6">
              <a:extLst>
                <a:ext uri="{FF2B5EF4-FFF2-40B4-BE49-F238E27FC236}">
                  <a16:creationId xmlns:a16="http://schemas.microsoft.com/office/drawing/2014/main" id="{89F914FB-AFC6-E580-7BF9-8F0401D66763}"/>
                </a:ext>
              </a:extLst>
            </p:cNvPr>
            <p:cNvPicPr>
              <a:picLocks noChangeAspect="1"/>
            </p:cNvPicPr>
            <p:nvPr/>
          </p:nvPicPr>
          <p:blipFill>
            <a:blip r:embed="rId2">
              <a:extLst>
                <a:ext uri="{28A0092B-C50C-407E-A947-70E740481C1C}">
                  <a14:useLocalDpi xmlns:a14="http://schemas.microsoft.com/office/drawing/2010/main" val="0"/>
                </a:ext>
              </a:extLst>
            </a:blip>
            <a:srcRect l="67730" t="20684" r="26530" b="48644"/>
            <a:stretch>
              <a:fillRect/>
            </a:stretch>
          </p:blipFill>
          <p:spPr>
            <a:xfrm>
              <a:off x="10888824" y="914399"/>
              <a:ext cx="1063690" cy="3671597"/>
            </a:xfrm>
            <a:prstGeom prst="rect">
              <a:avLst/>
            </a:prstGeom>
          </p:spPr>
        </p:pic>
        <p:sp>
          <p:nvSpPr>
            <p:cNvPr id="8" name="Rectangle 7">
              <a:extLst>
                <a:ext uri="{FF2B5EF4-FFF2-40B4-BE49-F238E27FC236}">
                  <a16:creationId xmlns:a16="http://schemas.microsoft.com/office/drawing/2014/main" id="{9B265E39-FA79-98A9-FEC8-BDEA8B9C3582}"/>
                </a:ext>
              </a:extLst>
            </p:cNvPr>
            <p:cNvSpPr/>
            <p:nvPr/>
          </p:nvSpPr>
          <p:spPr>
            <a:xfrm>
              <a:off x="10982131" y="979714"/>
              <a:ext cx="877077" cy="867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sz="2000" b="1" dirty="0">
                  <a:solidFill>
                    <a:srgbClr val="E32F74"/>
                  </a:solidFill>
                </a:rPr>
                <a:t>جمع‌آوری</a:t>
              </a:r>
            </a:p>
            <a:p>
              <a:pPr algn="ctr" rtl="1">
                <a:lnSpc>
                  <a:spcPct val="150000"/>
                </a:lnSpc>
              </a:pPr>
              <a:r>
                <a:rPr lang="fa-IR" sz="2000" b="1" dirty="0">
                  <a:solidFill>
                    <a:srgbClr val="E32F74"/>
                  </a:solidFill>
                </a:rPr>
                <a:t>اطلاعات</a:t>
              </a:r>
              <a:endParaRPr lang="en-US" sz="2000" b="1" dirty="0">
                <a:solidFill>
                  <a:srgbClr val="E32F74"/>
                </a:solidFill>
              </a:endParaRPr>
            </a:p>
          </p:txBody>
        </p:sp>
      </p:grpSp>
      <p:pic>
        <p:nvPicPr>
          <p:cNvPr id="11" name="Picture 10">
            <a:extLst>
              <a:ext uri="{FF2B5EF4-FFF2-40B4-BE49-F238E27FC236}">
                <a16:creationId xmlns:a16="http://schemas.microsoft.com/office/drawing/2014/main" id="{0AE60C37-48D4-E1AA-EBE3-E458A10B9E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1940" y="2092388"/>
            <a:ext cx="5570378" cy="41777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46931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A99DC3-78EC-D4D9-0298-E2E37D4C9CC1}"/>
              </a:ext>
            </a:extLst>
          </p:cNvPr>
          <p:cNvPicPr>
            <a:picLocks noChangeAspect="1"/>
          </p:cNvPicPr>
          <p:nvPr/>
        </p:nvPicPr>
        <p:blipFill>
          <a:blip r:embed="rId2"/>
          <a:stretch>
            <a:fillRect/>
          </a:stretch>
        </p:blipFill>
        <p:spPr>
          <a:xfrm>
            <a:off x="5352310" y="177281"/>
            <a:ext cx="6538777" cy="2748785"/>
          </a:xfrm>
          <a:prstGeom prst="rect">
            <a:avLst/>
          </a:prstGeom>
          <a:ln>
            <a:noFill/>
          </a:ln>
          <a:effectLst>
            <a:outerShdw blurRad="190500" algn="tl" rotWithShape="0">
              <a:srgbClr val="000000">
                <a:alpha val="70000"/>
              </a:srgbClr>
            </a:outerShdw>
          </a:effectLst>
        </p:spPr>
      </p:pic>
      <p:sp>
        <p:nvSpPr>
          <p:cNvPr id="5" name="TextBox 4">
            <a:extLst>
              <a:ext uri="{FF2B5EF4-FFF2-40B4-BE49-F238E27FC236}">
                <a16:creationId xmlns:a16="http://schemas.microsoft.com/office/drawing/2014/main" id="{B3CABA7F-77B3-FC54-4456-15E289FC825F}"/>
              </a:ext>
            </a:extLst>
          </p:cNvPr>
          <p:cNvSpPr txBox="1"/>
          <p:nvPr/>
        </p:nvSpPr>
        <p:spPr>
          <a:xfrm>
            <a:off x="6475446" y="3020400"/>
            <a:ext cx="4098470"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16_7_منشورهای بازالتی سربیشه _ بیرجند</a:t>
            </a:r>
            <a:endParaRPr lang="en-US" sz="1600" dirty="0">
              <a:solidFill>
                <a:srgbClr val="008C40"/>
              </a:solidFill>
            </a:endParaRPr>
          </a:p>
        </p:txBody>
      </p:sp>
      <p:pic>
        <p:nvPicPr>
          <p:cNvPr id="7" name="Picture 6">
            <a:extLst>
              <a:ext uri="{FF2B5EF4-FFF2-40B4-BE49-F238E27FC236}">
                <a16:creationId xmlns:a16="http://schemas.microsoft.com/office/drawing/2014/main" id="{326335B8-402C-B413-F363-05AB9D06D44B}"/>
              </a:ext>
            </a:extLst>
          </p:cNvPr>
          <p:cNvPicPr>
            <a:picLocks noChangeAspect="1"/>
          </p:cNvPicPr>
          <p:nvPr/>
        </p:nvPicPr>
        <p:blipFill>
          <a:blip r:embed="rId3"/>
          <a:stretch>
            <a:fillRect/>
          </a:stretch>
        </p:blipFill>
        <p:spPr>
          <a:xfrm>
            <a:off x="569648" y="148566"/>
            <a:ext cx="3995834" cy="2777500"/>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1929F520-5184-3F68-778B-43DB7A0C7347}"/>
              </a:ext>
            </a:extLst>
          </p:cNvPr>
          <p:cNvSpPr txBox="1"/>
          <p:nvPr/>
        </p:nvSpPr>
        <p:spPr>
          <a:xfrm>
            <a:off x="456503" y="3034396"/>
            <a:ext cx="3995834"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17_7_تاقدیس روستای قالیچه _ کرمانشاه</a:t>
            </a:r>
            <a:endParaRPr lang="en-US" sz="1600" dirty="0">
              <a:solidFill>
                <a:srgbClr val="008C40"/>
              </a:solidFill>
            </a:endParaRPr>
          </a:p>
        </p:txBody>
      </p:sp>
      <p:pic>
        <p:nvPicPr>
          <p:cNvPr id="11" name="Picture 10">
            <a:extLst>
              <a:ext uri="{FF2B5EF4-FFF2-40B4-BE49-F238E27FC236}">
                <a16:creationId xmlns:a16="http://schemas.microsoft.com/office/drawing/2014/main" id="{24B1BF74-A746-C4B2-F214-8B31FD97CD04}"/>
              </a:ext>
            </a:extLst>
          </p:cNvPr>
          <p:cNvPicPr>
            <a:picLocks noChangeAspect="1"/>
          </p:cNvPicPr>
          <p:nvPr/>
        </p:nvPicPr>
        <p:blipFill>
          <a:blip r:embed="rId4"/>
          <a:stretch>
            <a:fillRect/>
          </a:stretch>
        </p:blipFill>
        <p:spPr>
          <a:xfrm>
            <a:off x="569648" y="3453287"/>
            <a:ext cx="3995834" cy="2983901"/>
          </a:xfrm>
          <a:prstGeom prst="rect">
            <a:avLst/>
          </a:prstGeom>
          <a:ln>
            <a:noFill/>
          </a:ln>
          <a:effectLst>
            <a:outerShdw blurRad="190500" algn="tl" rotWithShape="0">
              <a:srgbClr val="000000">
                <a:alpha val="70000"/>
              </a:srgbClr>
            </a:outerShdw>
          </a:effectLst>
        </p:spPr>
      </p:pic>
      <p:sp>
        <p:nvSpPr>
          <p:cNvPr id="13" name="TextBox 12">
            <a:extLst>
              <a:ext uri="{FF2B5EF4-FFF2-40B4-BE49-F238E27FC236}">
                <a16:creationId xmlns:a16="http://schemas.microsoft.com/office/drawing/2014/main" id="{A380BF05-AC31-0326-3D27-670377349363}"/>
              </a:ext>
            </a:extLst>
          </p:cNvPr>
          <p:cNvSpPr txBox="1"/>
          <p:nvPr/>
        </p:nvSpPr>
        <p:spPr>
          <a:xfrm>
            <a:off x="569648" y="6519446"/>
            <a:ext cx="4098471"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18_7_چشمه باداب سورت ساري _ مازندران</a:t>
            </a:r>
            <a:endParaRPr lang="en-US" sz="1600" dirty="0">
              <a:solidFill>
                <a:srgbClr val="008C40"/>
              </a:solidFill>
            </a:endParaRPr>
          </a:p>
        </p:txBody>
      </p:sp>
      <p:pic>
        <p:nvPicPr>
          <p:cNvPr id="15" name="Picture 14">
            <a:extLst>
              <a:ext uri="{FF2B5EF4-FFF2-40B4-BE49-F238E27FC236}">
                <a16:creationId xmlns:a16="http://schemas.microsoft.com/office/drawing/2014/main" id="{3D1D5E6B-42B4-6DE6-DCEF-A61C7773287D}"/>
              </a:ext>
            </a:extLst>
          </p:cNvPr>
          <p:cNvPicPr>
            <a:picLocks noChangeAspect="1"/>
          </p:cNvPicPr>
          <p:nvPr/>
        </p:nvPicPr>
        <p:blipFill>
          <a:blip r:embed="rId5"/>
          <a:stretch>
            <a:fillRect/>
          </a:stretch>
        </p:blipFill>
        <p:spPr>
          <a:xfrm>
            <a:off x="5352310" y="3453286"/>
            <a:ext cx="6538777" cy="2936203"/>
          </a:xfrm>
          <a:prstGeom prst="rect">
            <a:avLst/>
          </a:prstGeom>
          <a:ln>
            <a:noFill/>
          </a:ln>
          <a:effectLst>
            <a:outerShdw blurRad="190500" algn="tl" rotWithShape="0">
              <a:srgbClr val="000000">
                <a:alpha val="70000"/>
              </a:srgbClr>
            </a:outerShdw>
          </a:effectLst>
        </p:spPr>
      </p:pic>
      <p:sp>
        <p:nvSpPr>
          <p:cNvPr id="17" name="TextBox 16">
            <a:extLst>
              <a:ext uri="{FF2B5EF4-FFF2-40B4-BE49-F238E27FC236}">
                <a16:creationId xmlns:a16="http://schemas.microsoft.com/office/drawing/2014/main" id="{99FFF88C-8F3A-1C52-8F1D-D5A7CC660389}"/>
              </a:ext>
            </a:extLst>
          </p:cNvPr>
          <p:cNvSpPr txBox="1"/>
          <p:nvPr/>
        </p:nvSpPr>
        <p:spPr>
          <a:xfrm>
            <a:off x="5551715" y="6483821"/>
            <a:ext cx="5945932" cy="338554"/>
          </a:xfrm>
          <a:prstGeom prst="rect">
            <a:avLst/>
          </a:prstGeom>
          <a:noFill/>
        </p:spPr>
        <p:txBody>
          <a:bodyPr wrap="square">
            <a:spAutoFit/>
          </a:bodyPr>
          <a:lstStyle/>
          <a:p>
            <a:pPr algn="r" rtl="1"/>
            <a:r>
              <a:rPr lang="fa-IR" sz="1600" b="0" i="0" u="none" strike="noStrike" baseline="0" dirty="0">
                <a:solidFill>
                  <a:srgbClr val="008C40"/>
                </a:solidFill>
                <a:latin typeface="BMitra"/>
              </a:rPr>
              <a:t>شکل 19_7_کوره و دودکش تاسیسات ذوب فلز در معدن سرب _ اصفهان</a:t>
            </a:r>
            <a:endParaRPr lang="en-US" sz="1600" dirty="0">
              <a:solidFill>
                <a:srgbClr val="008C40"/>
              </a:solidFill>
            </a:endParaRPr>
          </a:p>
        </p:txBody>
      </p:sp>
    </p:spTree>
    <p:extLst>
      <p:ext uri="{BB962C8B-B14F-4D97-AF65-F5344CB8AC3E}">
        <p14:creationId xmlns:p14="http://schemas.microsoft.com/office/powerpoint/2010/main" val="1051576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3C112-B816-5BFF-04E6-850BA0B09E30}"/>
            </a:ext>
          </a:extLst>
        </p:cNvPr>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16C167EB-1F39-0BD3-5CAE-FAECA07F032B}"/>
              </a:ext>
            </a:extLst>
          </p:cNvPr>
          <p:cNvSpPr/>
          <p:nvPr/>
        </p:nvSpPr>
        <p:spPr>
          <a:xfrm flipV="1">
            <a:off x="121299" y="247256"/>
            <a:ext cx="10684354" cy="6363479"/>
          </a:xfrm>
          <a:prstGeom prst="snip1Rect">
            <a:avLst>
              <a:gd name="adj" fmla="val 10655"/>
            </a:avLst>
          </a:prstGeom>
          <a:solidFill>
            <a:srgbClr val="CE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E457DF9-D270-655B-D44D-FD7862E9F9E8}"/>
              </a:ext>
            </a:extLst>
          </p:cNvPr>
          <p:cNvSpPr/>
          <p:nvPr/>
        </p:nvSpPr>
        <p:spPr>
          <a:xfrm>
            <a:off x="121298" y="100305"/>
            <a:ext cx="11943183" cy="93307"/>
          </a:xfrm>
          <a:prstGeom prst="rect">
            <a:avLst/>
          </a:prstGeom>
          <a:solidFill>
            <a:srgbClr val="9BC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6DC1BA4-DFB7-A534-E3BE-B66024674C1D}"/>
              </a:ext>
            </a:extLst>
          </p:cNvPr>
          <p:cNvSpPr txBox="1"/>
          <p:nvPr/>
        </p:nvSpPr>
        <p:spPr>
          <a:xfrm>
            <a:off x="466920" y="458173"/>
            <a:ext cx="10073262" cy="2135200"/>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b="1" dirty="0"/>
              <a:t>ژئوتوریسم: </a:t>
            </a:r>
            <a:r>
              <a:rPr lang="fa-IR" dirty="0"/>
              <a:t>اخیرا رشته جدیدی در گردشگری طبیعت به وجود آمده که </a:t>
            </a:r>
            <a:r>
              <a:rPr lang="fa-IR" dirty="0">
                <a:solidFill>
                  <a:srgbClr val="C00000"/>
                </a:solidFill>
              </a:rPr>
              <a:t>توجه اصلی آن به میراث زمین‌شناختی </a:t>
            </a:r>
            <a:r>
              <a:rPr lang="fa-IR" dirty="0"/>
              <a:t>است. این رشته را زمین‌گردشگری یا ژئوتوریسم نام‌گذاری کرده‌اند. هدف اصلی در زمین‌گردشگری، </a:t>
            </a:r>
            <a:r>
              <a:rPr lang="fa-IR" dirty="0">
                <a:solidFill>
                  <a:srgbClr val="C00000"/>
                </a:solidFill>
              </a:rPr>
              <a:t>تماشا و شناخت پدیده‌های زمین‌شناختی</a:t>
            </a:r>
            <a:r>
              <a:rPr lang="fa-IR" dirty="0"/>
              <a:t> است. البته هدف‌های بیشتری در زمین‌گردشگری دنبال می‌شوند. برخلاف اکوتوریسم (طبیعت‌گردی) که جاذبه‌های طبیعت جاندار را در مرکز توجه قرار داده است، این صنعت به طورکلی با جاذبه‌های طبیعت بی‌جان سر‌وکار دارد.</a:t>
            </a:r>
            <a:endParaRPr lang="fa-IR" dirty="0">
              <a:solidFill>
                <a:srgbClr val="E05CA0"/>
              </a:solidFill>
            </a:endParaRPr>
          </a:p>
        </p:txBody>
      </p:sp>
      <p:grpSp>
        <p:nvGrpSpPr>
          <p:cNvPr id="6" name="Group 5">
            <a:extLst>
              <a:ext uri="{FF2B5EF4-FFF2-40B4-BE49-F238E27FC236}">
                <a16:creationId xmlns:a16="http://schemas.microsoft.com/office/drawing/2014/main" id="{2AD91DF1-C2B3-089D-AADA-F2FCED72054A}"/>
              </a:ext>
            </a:extLst>
          </p:cNvPr>
          <p:cNvGrpSpPr/>
          <p:nvPr/>
        </p:nvGrpSpPr>
        <p:grpSpPr>
          <a:xfrm>
            <a:off x="10805654" y="242596"/>
            <a:ext cx="1258828" cy="5719665"/>
            <a:chOff x="11308702" y="242596"/>
            <a:chExt cx="755779" cy="5635690"/>
          </a:xfrm>
        </p:grpSpPr>
        <p:pic>
          <p:nvPicPr>
            <p:cNvPr id="7" name="Picture 6">
              <a:extLst>
                <a:ext uri="{FF2B5EF4-FFF2-40B4-BE49-F238E27FC236}">
                  <a16:creationId xmlns:a16="http://schemas.microsoft.com/office/drawing/2014/main" id="{F89BD476-BB88-BA6A-3101-2E0E88BCEB64}"/>
                </a:ext>
              </a:extLst>
            </p:cNvPr>
            <p:cNvPicPr>
              <a:picLocks noChangeAspect="1"/>
            </p:cNvPicPr>
            <p:nvPr/>
          </p:nvPicPr>
          <p:blipFill>
            <a:blip r:embed="rId2">
              <a:extLst>
                <a:ext uri="{28A0092B-C50C-407E-A947-70E740481C1C}">
                  <a14:useLocalDpi xmlns:a14="http://schemas.microsoft.com/office/drawing/2010/main" val="0"/>
                </a:ext>
              </a:extLst>
            </a:blip>
            <a:srcRect l="59129" t="15561" r="37162" b="12125"/>
            <a:stretch>
              <a:fillRect/>
            </a:stretch>
          </p:blipFill>
          <p:spPr>
            <a:xfrm>
              <a:off x="11308702" y="242596"/>
              <a:ext cx="755779" cy="5635690"/>
            </a:xfrm>
            <a:prstGeom prst="rect">
              <a:avLst/>
            </a:prstGeom>
          </p:spPr>
        </p:pic>
        <p:sp>
          <p:nvSpPr>
            <p:cNvPr id="8" name="Rectangle 7">
              <a:extLst>
                <a:ext uri="{FF2B5EF4-FFF2-40B4-BE49-F238E27FC236}">
                  <a16:creationId xmlns:a16="http://schemas.microsoft.com/office/drawing/2014/main" id="{8F33B795-EFCC-B88D-1269-B28B6D8F681C}"/>
                </a:ext>
              </a:extLst>
            </p:cNvPr>
            <p:cNvSpPr/>
            <p:nvPr/>
          </p:nvSpPr>
          <p:spPr>
            <a:xfrm>
              <a:off x="11356823" y="270588"/>
              <a:ext cx="642543" cy="14186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b="1" dirty="0">
                  <a:solidFill>
                    <a:srgbClr val="E32F74"/>
                  </a:solidFill>
                </a:rPr>
                <a:t>علم،</a:t>
              </a:r>
            </a:p>
            <a:p>
              <a:pPr algn="ctr" rtl="1">
                <a:lnSpc>
                  <a:spcPct val="150000"/>
                </a:lnSpc>
              </a:pPr>
              <a:r>
                <a:rPr lang="fa-IR" b="1" dirty="0">
                  <a:solidFill>
                    <a:srgbClr val="E32F74"/>
                  </a:solidFill>
                </a:rPr>
                <a:t>زندگی،</a:t>
              </a:r>
            </a:p>
            <a:p>
              <a:pPr algn="ctr" rtl="1">
                <a:lnSpc>
                  <a:spcPct val="150000"/>
                </a:lnSpc>
              </a:pPr>
              <a:r>
                <a:rPr lang="fa-IR" b="1" dirty="0">
                  <a:solidFill>
                    <a:srgbClr val="E32F74"/>
                  </a:solidFill>
                </a:rPr>
                <a:t>کارآفرینی</a:t>
              </a:r>
              <a:endParaRPr lang="en-US" b="1" dirty="0">
                <a:solidFill>
                  <a:srgbClr val="E32F74"/>
                </a:solidFill>
              </a:endParaRPr>
            </a:p>
          </p:txBody>
        </p:sp>
      </p:grpSp>
      <p:pic>
        <p:nvPicPr>
          <p:cNvPr id="9" name="Picture 8">
            <a:extLst>
              <a:ext uri="{FF2B5EF4-FFF2-40B4-BE49-F238E27FC236}">
                <a16:creationId xmlns:a16="http://schemas.microsoft.com/office/drawing/2014/main" id="{C2314D1B-B1E6-B608-FED3-ABFC2A564A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3788" y="2804289"/>
            <a:ext cx="5327779" cy="35463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241973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3C112-B816-5BFF-04E6-850BA0B09E30}"/>
            </a:ext>
          </a:extLst>
        </p:cNvPr>
        <p:cNvGrpSpPr/>
        <p:nvPr/>
      </p:nvGrpSpPr>
      <p:grpSpPr>
        <a:xfrm>
          <a:off x="0" y="0"/>
          <a:ext cx="0" cy="0"/>
          <a:chOff x="0" y="0"/>
          <a:chExt cx="0" cy="0"/>
        </a:xfrm>
      </p:grpSpPr>
      <p:sp>
        <p:nvSpPr>
          <p:cNvPr id="2" name="Rectangle: Single Corner Snipped 1">
            <a:extLst>
              <a:ext uri="{FF2B5EF4-FFF2-40B4-BE49-F238E27FC236}">
                <a16:creationId xmlns:a16="http://schemas.microsoft.com/office/drawing/2014/main" id="{16C167EB-1F39-0BD3-5CAE-FAECA07F032B}"/>
              </a:ext>
            </a:extLst>
          </p:cNvPr>
          <p:cNvSpPr/>
          <p:nvPr/>
        </p:nvSpPr>
        <p:spPr>
          <a:xfrm flipV="1">
            <a:off x="121299" y="247256"/>
            <a:ext cx="10684354" cy="6363479"/>
          </a:xfrm>
          <a:prstGeom prst="snip1Rect">
            <a:avLst>
              <a:gd name="adj" fmla="val 10655"/>
            </a:avLst>
          </a:prstGeom>
          <a:solidFill>
            <a:srgbClr val="CE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E457DF9-D270-655B-D44D-FD7862E9F9E8}"/>
              </a:ext>
            </a:extLst>
          </p:cNvPr>
          <p:cNvSpPr/>
          <p:nvPr/>
        </p:nvSpPr>
        <p:spPr>
          <a:xfrm>
            <a:off x="121298" y="100305"/>
            <a:ext cx="11943183" cy="93307"/>
          </a:xfrm>
          <a:prstGeom prst="rect">
            <a:avLst/>
          </a:prstGeom>
          <a:solidFill>
            <a:srgbClr val="9BC6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2AD91DF1-C2B3-089D-AADA-F2FCED72054A}"/>
              </a:ext>
            </a:extLst>
          </p:cNvPr>
          <p:cNvGrpSpPr/>
          <p:nvPr/>
        </p:nvGrpSpPr>
        <p:grpSpPr>
          <a:xfrm>
            <a:off x="10805654" y="242596"/>
            <a:ext cx="1258828" cy="5719665"/>
            <a:chOff x="11308702" y="242596"/>
            <a:chExt cx="755779" cy="5635690"/>
          </a:xfrm>
        </p:grpSpPr>
        <p:pic>
          <p:nvPicPr>
            <p:cNvPr id="7" name="Picture 6">
              <a:extLst>
                <a:ext uri="{FF2B5EF4-FFF2-40B4-BE49-F238E27FC236}">
                  <a16:creationId xmlns:a16="http://schemas.microsoft.com/office/drawing/2014/main" id="{F89BD476-BB88-BA6A-3101-2E0E88BCEB64}"/>
                </a:ext>
              </a:extLst>
            </p:cNvPr>
            <p:cNvPicPr>
              <a:picLocks noChangeAspect="1"/>
            </p:cNvPicPr>
            <p:nvPr/>
          </p:nvPicPr>
          <p:blipFill>
            <a:blip r:embed="rId2">
              <a:extLst>
                <a:ext uri="{28A0092B-C50C-407E-A947-70E740481C1C}">
                  <a14:useLocalDpi xmlns:a14="http://schemas.microsoft.com/office/drawing/2010/main" val="0"/>
                </a:ext>
              </a:extLst>
            </a:blip>
            <a:srcRect l="59129" t="15561" r="37162" b="12125"/>
            <a:stretch>
              <a:fillRect/>
            </a:stretch>
          </p:blipFill>
          <p:spPr>
            <a:xfrm>
              <a:off x="11308702" y="242596"/>
              <a:ext cx="755779" cy="5635690"/>
            </a:xfrm>
            <a:prstGeom prst="rect">
              <a:avLst/>
            </a:prstGeom>
          </p:spPr>
        </p:pic>
        <p:sp>
          <p:nvSpPr>
            <p:cNvPr id="8" name="Rectangle 7">
              <a:extLst>
                <a:ext uri="{FF2B5EF4-FFF2-40B4-BE49-F238E27FC236}">
                  <a16:creationId xmlns:a16="http://schemas.microsoft.com/office/drawing/2014/main" id="{8F33B795-EFCC-B88D-1269-B28B6D8F681C}"/>
                </a:ext>
              </a:extLst>
            </p:cNvPr>
            <p:cNvSpPr/>
            <p:nvPr/>
          </p:nvSpPr>
          <p:spPr>
            <a:xfrm>
              <a:off x="11356823" y="270588"/>
              <a:ext cx="642543" cy="14186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fa-IR" b="1" dirty="0">
                  <a:solidFill>
                    <a:srgbClr val="E32F74"/>
                  </a:solidFill>
                </a:rPr>
                <a:t>علم،</a:t>
              </a:r>
            </a:p>
            <a:p>
              <a:pPr algn="ctr" rtl="1">
                <a:lnSpc>
                  <a:spcPct val="150000"/>
                </a:lnSpc>
              </a:pPr>
              <a:r>
                <a:rPr lang="fa-IR" b="1" dirty="0">
                  <a:solidFill>
                    <a:srgbClr val="E32F74"/>
                  </a:solidFill>
                </a:rPr>
                <a:t>زندگی،</a:t>
              </a:r>
            </a:p>
            <a:p>
              <a:pPr algn="ctr" rtl="1">
                <a:lnSpc>
                  <a:spcPct val="150000"/>
                </a:lnSpc>
              </a:pPr>
              <a:r>
                <a:rPr lang="fa-IR" b="1" dirty="0">
                  <a:solidFill>
                    <a:srgbClr val="E32F74"/>
                  </a:solidFill>
                </a:rPr>
                <a:t>کارآفرینی</a:t>
              </a:r>
              <a:endParaRPr lang="en-US" b="1" dirty="0">
                <a:solidFill>
                  <a:srgbClr val="E32F74"/>
                </a:solidFill>
              </a:endParaRPr>
            </a:p>
          </p:txBody>
        </p:sp>
      </p:grpSp>
      <p:sp>
        <p:nvSpPr>
          <p:cNvPr id="4" name="TextBox 3">
            <a:extLst>
              <a:ext uri="{FF2B5EF4-FFF2-40B4-BE49-F238E27FC236}">
                <a16:creationId xmlns:a16="http://schemas.microsoft.com/office/drawing/2014/main" id="{16912533-D69E-125F-03AC-8A9499446EC6}"/>
              </a:ext>
            </a:extLst>
          </p:cNvPr>
          <p:cNvSpPr txBox="1"/>
          <p:nvPr/>
        </p:nvSpPr>
        <p:spPr>
          <a:xfrm>
            <a:off x="5870614" y="503074"/>
            <a:ext cx="4906734" cy="5459187"/>
          </a:xfrm>
          <a:prstGeom prst="rect">
            <a:avLst/>
          </a:prstGeom>
          <a:noFill/>
        </p:spPr>
        <p:txBody>
          <a:bodyPr wrap="square" rtlCol="0">
            <a:spAutoFit/>
          </a:bodyPr>
          <a:lstStyle/>
          <a:p>
            <a:pPr marL="285750" indent="-285750" algn="justLow" rtl="1">
              <a:lnSpc>
                <a:spcPct val="150000"/>
              </a:lnSpc>
              <a:buFont typeface="Arial" panose="020B0604020202020204" pitchFamily="34" charset="0"/>
              <a:buChar char="•"/>
            </a:pPr>
            <a:r>
              <a:rPr lang="fa-IR" dirty="0">
                <a:solidFill>
                  <a:srgbClr val="C00000"/>
                </a:solidFill>
              </a:rPr>
              <a:t>مخاطبان زمین‌گردشگری </a:t>
            </a:r>
            <a:r>
              <a:rPr lang="fa-IR" dirty="0"/>
              <a:t>نه‌تنها متخصصان و کارشناسان زمین‌شناسی و ژئومورفولوژی (زمین‌ریخت‌شناسی)، بلکه گردشگران عادی و علاقه‌مندان طبیعت هستند. در جریان فعالیت‌های زمین‌گردشگری، بازدیدکنندگان ضمن بازدید از پدیده‌های زیبا و ویژه زمین‌شناسی و ژئومورفولوژی، با مبانی پیدایش آنها آشنا می‌شوند و اهمیت وجودی آنها را در می‌‌یابند.</a:t>
            </a:r>
          </a:p>
          <a:p>
            <a:pPr algn="justLow" rtl="1">
              <a:lnSpc>
                <a:spcPct val="150000"/>
              </a:lnSpc>
            </a:pPr>
            <a:r>
              <a:rPr lang="fa-IR" dirty="0">
                <a:solidFill>
                  <a:srgbClr val="E05CA0"/>
                </a:solidFill>
              </a:rPr>
              <a:t>متخصصان این رشته تحصیلی در مراکزی مانند: سازمان زمین‌شناسی و اکتشافات معدنی کشور و سازمان میراث‌ فرهنگی و گردشگری می‌توانند در شناساندن و معرفی ژئو پارک‌های جدید، کمک شایانی داشته باشند.</a:t>
            </a:r>
          </a:p>
        </p:txBody>
      </p:sp>
      <p:pic>
        <p:nvPicPr>
          <p:cNvPr id="10" name="Picture 9">
            <a:extLst>
              <a:ext uri="{FF2B5EF4-FFF2-40B4-BE49-F238E27FC236}">
                <a16:creationId xmlns:a16="http://schemas.microsoft.com/office/drawing/2014/main" id="{00FCF609-6B83-D9F0-5920-26091FEBE60B}"/>
              </a:ext>
            </a:extLst>
          </p:cNvPr>
          <p:cNvPicPr>
            <a:picLocks noChangeAspect="1"/>
          </p:cNvPicPr>
          <p:nvPr/>
        </p:nvPicPr>
        <p:blipFill>
          <a:blip r:embed="rId3"/>
          <a:stretch>
            <a:fillRect/>
          </a:stretch>
        </p:blipFill>
        <p:spPr>
          <a:xfrm>
            <a:off x="288101" y="1418643"/>
            <a:ext cx="5361385" cy="3793657"/>
          </a:xfrm>
          <a:prstGeom prst="rect">
            <a:avLst/>
          </a:prstGeom>
          <a:ln>
            <a:noFill/>
          </a:ln>
          <a:effectLst>
            <a:outerShdw blurRad="190500" algn="tl" rotWithShape="0">
              <a:srgbClr val="000000">
                <a:alpha val="70000"/>
              </a:srgbClr>
            </a:outerShdw>
          </a:effectLst>
        </p:spPr>
      </p:pic>
      <p:sp>
        <p:nvSpPr>
          <p:cNvPr id="11" name="TextBox 10">
            <a:extLst>
              <a:ext uri="{FF2B5EF4-FFF2-40B4-BE49-F238E27FC236}">
                <a16:creationId xmlns:a16="http://schemas.microsoft.com/office/drawing/2014/main" id="{F69C3234-A248-9878-3FA0-B0F301BF7F08}"/>
              </a:ext>
            </a:extLst>
          </p:cNvPr>
          <p:cNvSpPr txBox="1"/>
          <p:nvPr/>
        </p:nvSpPr>
        <p:spPr>
          <a:xfrm>
            <a:off x="745388" y="5463945"/>
            <a:ext cx="3790948" cy="338554"/>
          </a:xfrm>
          <a:prstGeom prst="rect">
            <a:avLst/>
          </a:prstGeom>
          <a:noFill/>
        </p:spPr>
        <p:txBody>
          <a:bodyPr wrap="square">
            <a:spAutoFit/>
          </a:bodyPr>
          <a:lstStyle/>
          <a:p>
            <a:pPr algn="r" rtl="1"/>
            <a:r>
              <a:rPr lang="fa-IR" sz="1600" b="1" i="0" u="none" strike="noStrike" baseline="0" dirty="0">
                <a:latin typeface="BMitraBold"/>
              </a:rPr>
              <a:t>قله آتشفشانی تفتان _ سیستان و بلوچستان</a:t>
            </a:r>
            <a:endParaRPr lang="en-US" sz="1600" dirty="0"/>
          </a:p>
        </p:txBody>
      </p:sp>
    </p:spTree>
    <p:extLst>
      <p:ext uri="{BB962C8B-B14F-4D97-AF65-F5344CB8AC3E}">
        <p14:creationId xmlns:p14="http://schemas.microsoft.com/office/powerpoint/2010/main" val="7110193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8927B3-8F1E-C395-47B3-02E425092253}"/>
              </a:ext>
            </a:extLst>
          </p:cNvPr>
          <p:cNvSpPr/>
          <p:nvPr/>
        </p:nvSpPr>
        <p:spPr>
          <a:xfrm>
            <a:off x="-1" y="0"/>
            <a:ext cx="12192001" cy="6858000"/>
          </a:xfrm>
          <a:prstGeom prst="rect">
            <a:avLst/>
          </a:prstGeom>
          <a:solidFill>
            <a:srgbClr val="63A3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2789E2C2-45E8-2839-BB70-EB975AEF732D}"/>
              </a:ext>
            </a:extLst>
          </p:cNvPr>
          <p:cNvSpPr/>
          <p:nvPr/>
        </p:nvSpPr>
        <p:spPr>
          <a:xfrm>
            <a:off x="296604" y="569168"/>
            <a:ext cx="11592574" cy="5985587"/>
          </a:xfrm>
          <a:prstGeom prst="roundRect">
            <a:avLst>
              <a:gd name="adj" fmla="val 8975"/>
            </a:avLst>
          </a:prstGeom>
          <a:solidFill>
            <a:schemeClr val="accent4">
              <a:lumMod val="20000"/>
              <a:lumOff val="80000"/>
            </a:schemeClr>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C4359E6-DEEF-678C-3164-5B98FF42CE4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843005" y="919400"/>
            <a:ext cx="5249886" cy="5285122"/>
          </a:xfrm>
          <a:prstGeom prst="rect">
            <a:avLst/>
          </a:prstGeom>
        </p:spPr>
      </p:pic>
      <p:sp>
        <p:nvSpPr>
          <p:cNvPr id="8" name="TextBox 7">
            <a:extLst>
              <a:ext uri="{FF2B5EF4-FFF2-40B4-BE49-F238E27FC236}">
                <a16:creationId xmlns:a16="http://schemas.microsoft.com/office/drawing/2014/main" id="{2F3ADD6F-C82D-2C87-9DF8-829B8365AD25}"/>
              </a:ext>
            </a:extLst>
          </p:cNvPr>
          <p:cNvSpPr txBox="1"/>
          <p:nvPr/>
        </p:nvSpPr>
        <p:spPr>
          <a:xfrm>
            <a:off x="7392278" y="3238795"/>
            <a:ext cx="3341763" cy="646331"/>
          </a:xfrm>
          <a:prstGeom prst="rect">
            <a:avLst/>
          </a:prstGeom>
          <a:noFill/>
        </p:spPr>
        <p:txBody>
          <a:bodyPr wrap="square" rtlCol="0">
            <a:spAutoFit/>
          </a:bodyPr>
          <a:lstStyle/>
          <a:p>
            <a:pPr algn="r" rtl="1"/>
            <a:r>
              <a:rPr lang="fa-IR" sz="3600" b="1" dirty="0"/>
              <a:t>خسته نباشید...!</a:t>
            </a:r>
            <a:endParaRPr lang="en-US" sz="3600" b="1" dirty="0"/>
          </a:p>
        </p:txBody>
      </p:sp>
    </p:spTree>
    <p:extLst>
      <p:ext uri="{BB962C8B-B14F-4D97-AF65-F5344CB8AC3E}">
        <p14:creationId xmlns:p14="http://schemas.microsoft.com/office/powerpoint/2010/main" val="2754917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8">
      <a:majorFont>
        <a:latin typeface="IRANSans"/>
        <a:ea typeface=""/>
        <a:cs typeface="IRANSans"/>
      </a:majorFont>
      <a:minorFont>
        <a:latin typeface="IRANSans"/>
        <a:ea typeface=""/>
        <a:cs typeface="IRANSan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TotalTime>
  <Words>4076</Words>
  <Application>Microsoft Office PowerPoint</Application>
  <PresentationFormat>Widescreen</PresentationFormat>
  <Paragraphs>319</Paragraphs>
  <Slides>51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51</vt:i4>
      </vt:variant>
    </vt:vector>
  </HeadingPairs>
  <TitlesOfParts>
    <vt:vector size="58" baseType="lpstr">
      <vt:lpstr>Cambria Math</vt:lpstr>
      <vt:lpstr>BMitra</vt:lpstr>
      <vt:lpstr>BMitraBold</vt:lpstr>
      <vt:lpstr>Arial</vt:lpstr>
      <vt:lpstr>IRANSans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DORIIFTX</dc:creator>
  <cp:lastModifiedBy>ASUS</cp:lastModifiedBy>
  <cp:revision>54</cp:revision>
  <dcterms:created xsi:type="dcterms:W3CDTF">2026-02-21T19:12:51Z</dcterms:created>
  <dcterms:modified xsi:type="dcterms:W3CDTF">2026-04-17T09:47:43Z</dcterms:modified>
</cp:coreProperties>
</file>